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72"/>
  </p:notesMasterIdLst>
  <p:sldIdLst>
    <p:sldId id="274" r:id="rId2"/>
    <p:sldId id="560" r:id="rId3"/>
    <p:sldId id="561" r:id="rId4"/>
    <p:sldId id="468" r:id="rId5"/>
    <p:sldId id="469" r:id="rId6"/>
    <p:sldId id="506" r:id="rId7"/>
    <p:sldId id="470" r:id="rId8"/>
    <p:sldId id="450" r:id="rId9"/>
    <p:sldId id="471" r:id="rId10"/>
    <p:sldId id="472" r:id="rId11"/>
    <p:sldId id="507" r:id="rId12"/>
    <p:sldId id="562" r:id="rId13"/>
    <p:sldId id="473" r:id="rId14"/>
    <p:sldId id="456" r:id="rId15"/>
    <p:sldId id="563" r:id="rId16"/>
    <p:sldId id="564" r:id="rId17"/>
    <p:sldId id="565" r:id="rId18"/>
    <p:sldId id="566" r:id="rId19"/>
    <p:sldId id="429" r:id="rId20"/>
    <p:sldId id="572" r:id="rId21"/>
    <p:sldId id="477" r:id="rId22"/>
    <p:sldId id="478" r:id="rId23"/>
    <p:sldId id="479" r:id="rId24"/>
    <p:sldId id="480" r:id="rId25"/>
    <p:sldId id="481" r:id="rId26"/>
    <p:sldId id="485" r:id="rId27"/>
    <p:sldId id="487" r:id="rId28"/>
    <p:sldId id="483" r:id="rId29"/>
    <p:sldId id="590" r:id="rId30"/>
    <p:sldId id="591" r:id="rId31"/>
    <p:sldId id="592" r:id="rId32"/>
    <p:sldId id="596" r:id="rId33"/>
    <p:sldId id="484" r:id="rId34"/>
    <p:sldId id="489" r:id="rId35"/>
    <p:sldId id="490" r:id="rId36"/>
    <p:sldId id="491" r:id="rId37"/>
    <p:sldId id="492" r:id="rId38"/>
    <p:sldId id="493" r:id="rId39"/>
    <p:sldId id="494" r:id="rId40"/>
    <p:sldId id="499" r:id="rId41"/>
    <p:sldId id="600" r:id="rId42"/>
    <p:sldId id="603" r:id="rId43"/>
    <p:sldId id="599" r:id="rId44"/>
    <p:sldId id="576" r:id="rId45"/>
    <p:sldId id="544" r:id="rId46"/>
    <p:sldId id="570" r:id="rId47"/>
    <p:sldId id="567" r:id="rId48"/>
    <p:sldId id="582" r:id="rId49"/>
    <p:sldId id="575" r:id="rId50"/>
    <p:sldId id="578" r:id="rId51"/>
    <p:sldId id="583" r:id="rId52"/>
    <p:sldId id="579" r:id="rId53"/>
    <p:sldId id="584" r:id="rId54"/>
    <p:sldId id="580" r:id="rId55"/>
    <p:sldId id="585" r:id="rId56"/>
    <p:sldId id="586" r:id="rId57"/>
    <p:sldId id="581" r:id="rId58"/>
    <p:sldId id="601" r:id="rId59"/>
    <p:sldId id="587" r:id="rId60"/>
    <p:sldId id="569" r:id="rId61"/>
    <p:sldId id="505" r:id="rId62"/>
    <p:sldId id="568" r:id="rId63"/>
    <p:sldId id="597" r:id="rId64"/>
    <p:sldId id="589" r:id="rId65"/>
    <p:sldId id="462" r:id="rId66"/>
    <p:sldId id="602" r:id="rId67"/>
    <p:sldId id="598" r:id="rId68"/>
    <p:sldId id="588" r:id="rId69"/>
    <p:sldId id="527" r:id="rId70"/>
    <p:sldId id="577" r:id="rId71"/>
  </p:sldIdLst>
  <p:sldSz cx="9144000" cy="6858000" type="screen4x3"/>
  <p:notesSz cx="6858000" cy="9144000"/>
  <p:defaultTextStyle>
    <a:defPPr>
      <a:defRPr lang="en-GB"/>
    </a:defPPr>
    <a:lvl1pPr algn="l" rtl="0" fontAlgn="base">
      <a:spcBef>
        <a:spcPct val="0"/>
      </a:spcBef>
      <a:spcAft>
        <a:spcPct val="0"/>
      </a:spcAft>
      <a:defRPr sz="15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15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15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15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1500" kern="1200">
        <a:solidFill>
          <a:schemeClr val="tx1"/>
        </a:solidFill>
        <a:latin typeface="Verdana" pitchFamily="34" charset="0"/>
        <a:ea typeface="+mn-ea"/>
        <a:cs typeface="Times New Roman" pitchFamily="18" charset="0"/>
      </a:defRPr>
    </a:lvl5pPr>
    <a:lvl6pPr marL="2286000" algn="l" defTabSz="914400" rtl="0" eaLnBrk="1" latinLnBrk="0" hangingPunct="1">
      <a:defRPr sz="1500" kern="1200">
        <a:solidFill>
          <a:schemeClr val="tx1"/>
        </a:solidFill>
        <a:latin typeface="Verdana" pitchFamily="34" charset="0"/>
        <a:ea typeface="+mn-ea"/>
        <a:cs typeface="Times New Roman" pitchFamily="18" charset="0"/>
      </a:defRPr>
    </a:lvl6pPr>
    <a:lvl7pPr marL="2743200" algn="l" defTabSz="914400" rtl="0" eaLnBrk="1" latinLnBrk="0" hangingPunct="1">
      <a:defRPr sz="1500" kern="1200">
        <a:solidFill>
          <a:schemeClr val="tx1"/>
        </a:solidFill>
        <a:latin typeface="Verdana" pitchFamily="34" charset="0"/>
        <a:ea typeface="+mn-ea"/>
        <a:cs typeface="Times New Roman" pitchFamily="18" charset="0"/>
      </a:defRPr>
    </a:lvl7pPr>
    <a:lvl8pPr marL="3200400" algn="l" defTabSz="914400" rtl="0" eaLnBrk="1" latinLnBrk="0" hangingPunct="1">
      <a:defRPr sz="1500" kern="1200">
        <a:solidFill>
          <a:schemeClr val="tx1"/>
        </a:solidFill>
        <a:latin typeface="Verdana" pitchFamily="34" charset="0"/>
        <a:ea typeface="+mn-ea"/>
        <a:cs typeface="Times New Roman" pitchFamily="18" charset="0"/>
      </a:defRPr>
    </a:lvl8pPr>
    <a:lvl9pPr marL="3657600" algn="l" defTabSz="914400" rtl="0" eaLnBrk="1" latinLnBrk="0" hangingPunct="1">
      <a:defRPr sz="15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99"/>
    <a:srgbClr val="780621"/>
    <a:srgbClr val="00FF00"/>
    <a:srgbClr val="364B33"/>
    <a:srgbClr val="5F5F5F"/>
    <a:srgbClr val="FF0000"/>
    <a:srgbClr val="F86E8F"/>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6" autoAdjust="0"/>
    <p:restoredTop sz="86449" autoAdjust="0"/>
  </p:normalViewPr>
  <p:slideViewPr>
    <p:cSldViewPr snapToGrid="0">
      <p:cViewPr varScale="1">
        <p:scale>
          <a:sx n="69" d="100"/>
          <a:sy n="69" d="100"/>
        </p:scale>
        <p:origin x="-1618" y="-82"/>
      </p:cViewPr>
      <p:guideLst>
        <p:guide orient="horz" pos="2160"/>
        <p:guide pos="3264"/>
      </p:guideLst>
    </p:cSldViewPr>
  </p:slideViewPr>
  <p:outlineViewPr>
    <p:cViewPr>
      <p:scale>
        <a:sx n="33" d="100"/>
        <a:sy n="33" d="100"/>
      </p:scale>
      <p:origin x="240" y="95237"/>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316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7ED108E-92EE-4A68-AFC0-3671E2ADB57B}" type="datetimeFigureOut">
              <a:rPr lang="en-US"/>
              <a:pPr>
                <a:defRPr/>
              </a:pPr>
              <a:t>9/4/2013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7141E7-CE0F-489A-A290-947FF35DAA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B596BF-0EAF-4249-A969-5AEAB67385C1}"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44</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44</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64</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64</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65</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65</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66</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66</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bg-BG"/>
              <a:t>Click to edit Master title style</a:t>
            </a:r>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bg-B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bg-B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bg-B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5BF1A1E-C800-46C5-8384-F56A6017424E}" type="slidenum">
              <a:rPr lang="bg-BG"/>
              <a:pPr>
                <a:defRPr/>
              </a:pPr>
              <a:t>‹#›</a:t>
            </a:fld>
            <a:endParaRPr lang="bg-B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D8075755-2B25-415F-968E-B7818BAB5441}"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9B643144-AAEA-45C3-8B0A-953E5D5C69B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D560DA70-CF96-4899-BF0E-AE37F37295E7}"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EDB76D46-8739-4316-9AB4-DE6E5C447329}"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316D00C5-C7F2-43D9-BFFD-A0CA4B7C7FA3}"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AFE8F6C3-8200-4A67-B6AF-6C5D8FB8147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902A0169-D91B-4EF5-9A60-9428B91F1B4F}"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FE4B2897-660B-46D7-9D3D-E3DA627B3552}"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bg-BG"/>
          </a:p>
        </p:txBody>
      </p:sp>
      <p:sp>
        <p:nvSpPr>
          <p:cNvPr id="4" name="Rectangle 3"/>
          <p:cNvSpPr>
            <a:spLocks noGrp="1" noChangeArrowheads="1"/>
          </p:cNvSpPr>
          <p:nvPr>
            <p:ph type="sldNum" sz="quarter" idx="11"/>
          </p:nvPr>
        </p:nvSpPr>
        <p:spPr>
          <a:ln/>
        </p:spPr>
        <p:txBody>
          <a:bodyPr/>
          <a:lstStyle>
            <a:lvl1pPr>
              <a:defRPr/>
            </a:lvl1pPr>
          </a:lstStyle>
          <a:p>
            <a:pPr>
              <a:defRPr/>
            </a:pPr>
            <a:fld id="{02296680-87B0-4EEB-90BF-D796C5E0CBC2}" type="slidenum">
              <a:rPr lang="bg-BG"/>
              <a:pPr>
                <a:defRPr/>
              </a:pPr>
              <a:t>‹#›</a:t>
            </a:fld>
            <a:endParaRPr lang="bg-BG"/>
          </a:p>
        </p:txBody>
      </p:sp>
      <p:sp>
        <p:nvSpPr>
          <p:cNvPr id="5"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bg-BG"/>
          </a:p>
        </p:txBody>
      </p:sp>
      <p:sp>
        <p:nvSpPr>
          <p:cNvPr id="3" name="Rectangle 3"/>
          <p:cNvSpPr>
            <a:spLocks noGrp="1" noChangeArrowheads="1"/>
          </p:cNvSpPr>
          <p:nvPr>
            <p:ph type="sldNum" sz="quarter" idx="11"/>
          </p:nvPr>
        </p:nvSpPr>
        <p:spPr>
          <a:ln/>
        </p:spPr>
        <p:txBody>
          <a:bodyPr/>
          <a:lstStyle>
            <a:lvl1pPr>
              <a:defRPr/>
            </a:lvl1pPr>
          </a:lstStyle>
          <a:p>
            <a:pPr>
              <a:defRPr/>
            </a:pPr>
            <a:fld id="{5AEF285C-CB28-4EAA-95D5-C89A1B3E9E32}" type="slidenum">
              <a:rPr lang="bg-BG"/>
              <a:pPr>
                <a:defRPr/>
              </a:pPr>
              <a:t>‹#›</a:t>
            </a:fld>
            <a:endParaRPr lang="bg-BG"/>
          </a:p>
        </p:txBody>
      </p:sp>
      <p:sp>
        <p:nvSpPr>
          <p:cNvPr id="4"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DD1A2483-AB09-45CC-A3D4-479FBCB970FE}"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065C4180-AB7F-4240-911D-C5B1E60313BA}"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Times New Roman" charset="0"/>
              </a:defRPr>
            </a:lvl1pPr>
          </a:lstStyle>
          <a:p>
            <a:pPr>
              <a:defRPr/>
            </a:pPr>
            <a:endParaRPr lang="bg-BG"/>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Times New Roman" charset="0"/>
              </a:defRPr>
            </a:lvl1pPr>
          </a:lstStyle>
          <a:p>
            <a:pPr>
              <a:defRPr/>
            </a:pPr>
            <a:fld id="{77729AF6-9464-42E0-A6A0-2C114574DC8B}" type="slidenum">
              <a:rPr lang="bg-BG"/>
              <a:pPr>
                <a:defRPr/>
              </a:pPr>
              <a:t>‹#›</a:t>
            </a:fld>
            <a:endParaRPr lang="bg-BG"/>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bg-BG"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Times New Roman" charset="0"/>
              </a:defRPr>
            </a:lvl1pPr>
          </a:lstStyle>
          <a:p>
            <a:pPr>
              <a:defRPr/>
            </a:pPr>
            <a:endParaRPr lang="bg-BG"/>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smtClean="0"/>
              <a:t>Click to edit Master text styles</a:t>
            </a:r>
          </a:p>
          <a:p>
            <a:pPr lvl="1"/>
            <a:r>
              <a:rPr lang="bg-BG" smtClean="0"/>
              <a:t>Second level</a:t>
            </a:r>
          </a:p>
          <a:p>
            <a:pPr lvl="2"/>
            <a:r>
              <a:rPr lang="bg-BG" smtClean="0"/>
              <a:t>Third level</a:t>
            </a:r>
          </a:p>
          <a:p>
            <a:pPr lvl="3"/>
            <a:r>
              <a:rPr lang="bg-BG" smtClean="0"/>
              <a:t>Fourth level</a:t>
            </a:r>
          </a:p>
          <a:p>
            <a:pPr lvl="4"/>
            <a:r>
              <a:rPr lang="bg-BG"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wmf"/><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016001"/>
            <a:ext cx="9144000" cy="1942148"/>
          </a:xfrm>
        </p:spPr>
        <p:txBody>
          <a:bodyPr/>
          <a:lstStyle/>
          <a:p>
            <a:pPr eaLnBrk="1" hangingPunct="1">
              <a:defRPr/>
            </a:pPr>
            <a:r>
              <a:rPr lang="en-US" sz="5400" dirty="0" smtClean="0">
                <a:solidFill>
                  <a:schemeClr val="tx1"/>
                </a:solidFill>
              </a:rPr>
              <a:t>Revolution in publication: </a:t>
            </a:r>
            <a:r>
              <a:rPr lang="en-US" sz="4000" dirty="0" smtClean="0">
                <a:solidFill>
                  <a:schemeClr val="tx1"/>
                </a:solidFill>
              </a:rPr>
              <a:t/>
            </a:r>
            <a:br>
              <a:rPr lang="en-US" sz="4000" dirty="0" smtClean="0">
                <a:solidFill>
                  <a:schemeClr val="tx1"/>
                </a:solidFill>
              </a:rPr>
            </a:br>
            <a:r>
              <a:rPr lang="en-US" sz="3600" dirty="0" smtClean="0">
                <a:solidFill>
                  <a:srgbClr val="FFC000"/>
                </a:solidFill>
              </a:rPr>
              <a:t>Data and text publishing integrated </a:t>
            </a:r>
            <a:r>
              <a:rPr lang="en-US" sz="3600" dirty="0" smtClean="0">
                <a:solidFill>
                  <a:schemeClr val="tx1"/>
                </a:solidFill>
              </a:rPr>
              <a:t/>
            </a:r>
            <a:br>
              <a:rPr lang="en-US" sz="3600" dirty="0" smtClean="0">
                <a:solidFill>
                  <a:schemeClr val="tx1"/>
                </a:solidFill>
              </a:rPr>
            </a:br>
            <a:r>
              <a:rPr lang="en-US" sz="3600" dirty="0" smtClean="0">
                <a:solidFill>
                  <a:schemeClr val="tx1"/>
                </a:solidFill>
              </a:rPr>
              <a:t>in the</a:t>
            </a:r>
            <a:br>
              <a:rPr lang="en-US" sz="3600" dirty="0" smtClean="0">
                <a:solidFill>
                  <a:schemeClr val="tx1"/>
                </a:solidFill>
              </a:rPr>
            </a:br>
            <a:r>
              <a:rPr lang="en-US" sz="3600" dirty="0" smtClean="0">
                <a:solidFill>
                  <a:srgbClr val="FFC000"/>
                </a:solidFill>
              </a:rPr>
              <a:t>Biodiversity Data Journal</a:t>
            </a:r>
            <a:endParaRPr lang="en-US" sz="4000" dirty="0" smtClean="0">
              <a:solidFill>
                <a:srgbClr val="FFC000"/>
              </a:solidFill>
            </a:endParaRPr>
          </a:p>
        </p:txBody>
      </p:sp>
      <p:sp>
        <p:nvSpPr>
          <p:cNvPr id="7" name="Subtitle 6"/>
          <p:cNvSpPr>
            <a:spLocks noGrp="1"/>
          </p:cNvSpPr>
          <p:nvPr>
            <p:ph type="subTitle" sz="quarter" idx="1"/>
          </p:nvPr>
        </p:nvSpPr>
        <p:spPr>
          <a:xfrm>
            <a:off x="1005749" y="3383280"/>
            <a:ext cx="7335611" cy="2316480"/>
          </a:xfrm>
        </p:spPr>
        <p:txBody>
          <a:bodyPr/>
          <a:lstStyle/>
          <a:p>
            <a:r>
              <a:rPr lang="bg-BG" sz="2200" dirty="0" smtClean="0"/>
              <a:t>Lyubomir Penev, Teodor Georgiev, </a:t>
            </a:r>
            <a:r>
              <a:rPr lang="en-US" sz="2200" dirty="0" err="1" smtClean="0"/>
              <a:t>Pavel</a:t>
            </a:r>
            <a:r>
              <a:rPr lang="en-US" sz="2200" dirty="0" smtClean="0"/>
              <a:t> </a:t>
            </a:r>
            <a:r>
              <a:rPr lang="en-US" sz="2200" dirty="0" err="1" smtClean="0"/>
              <a:t>Stoev</a:t>
            </a:r>
            <a:r>
              <a:rPr lang="en-US" sz="2200" dirty="0" smtClean="0"/>
              <a:t>, Jordan </a:t>
            </a:r>
            <a:r>
              <a:rPr lang="en-US" sz="2200" dirty="0" err="1" smtClean="0"/>
              <a:t>Biserkov</a:t>
            </a:r>
            <a:r>
              <a:rPr lang="en-US" sz="2200" dirty="0" smtClean="0"/>
              <a:t>, Laurence Livermore, Jeremy Miller, </a:t>
            </a:r>
            <a:r>
              <a:rPr lang="bg-BG" sz="2200" dirty="0" smtClean="0"/>
              <a:t>David Roberts, Vincent Smith</a:t>
            </a:r>
            <a:endParaRPr lang="en-US" sz="2200" dirty="0" smtClean="0"/>
          </a:p>
          <a:p>
            <a:endParaRPr lang="en-US" sz="2200" dirty="0" smtClean="0"/>
          </a:p>
          <a:p>
            <a:endParaRPr lang="en-US" sz="2200" dirty="0" smtClean="0"/>
          </a:p>
          <a:p>
            <a:r>
              <a:rPr lang="bg-BG" sz="2200" dirty="0" smtClean="0"/>
              <a:t/>
            </a:r>
            <a:br>
              <a:rPr lang="bg-BG" sz="2200" dirty="0" smtClean="0"/>
            </a:br>
            <a:endParaRPr lang="bg-BG" sz="2200" b="1" baseline="30000" dirty="0" smtClean="0"/>
          </a:p>
          <a:p>
            <a:endParaRPr lang="bg-BG" sz="2000" b="1" dirty="0" smtClean="0">
              <a:latin typeface="+mj-lt"/>
            </a:endParaRPr>
          </a:p>
        </p:txBody>
      </p:sp>
      <p:pic>
        <p:nvPicPr>
          <p:cNvPr id="4101" name="Picture 4"/>
          <p:cNvPicPr>
            <a:picLocks noChangeAspect="1" noChangeArrowheads="1"/>
          </p:cNvPicPr>
          <p:nvPr/>
        </p:nvPicPr>
        <p:blipFill>
          <a:blip r:embed="rId3" cstate="print"/>
          <a:srcRect/>
          <a:stretch>
            <a:fillRect/>
          </a:stretch>
        </p:blipFill>
        <p:spPr bwMode="auto">
          <a:xfrm>
            <a:off x="7338805" y="6140352"/>
            <a:ext cx="1556716" cy="413745"/>
          </a:xfrm>
          <a:prstGeom prst="rect">
            <a:avLst/>
          </a:prstGeom>
          <a:noFill/>
          <a:ln w="9525">
            <a:noFill/>
            <a:miter lim="800000"/>
            <a:headEnd/>
            <a:tailEnd/>
          </a:ln>
        </p:spPr>
      </p:pic>
      <p:grpSp>
        <p:nvGrpSpPr>
          <p:cNvPr id="10" name="Group 39"/>
          <p:cNvGrpSpPr>
            <a:grpSpLocks/>
          </p:cNvGrpSpPr>
          <p:nvPr/>
        </p:nvGrpSpPr>
        <p:grpSpPr bwMode="auto">
          <a:xfrm>
            <a:off x="487149" y="5774076"/>
            <a:ext cx="7413113" cy="1083924"/>
            <a:chOff x="-12121" y="590"/>
            <a:chExt cx="14429" cy="1775"/>
          </a:xfrm>
        </p:grpSpPr>
        <p:pic>
          <p:nvPicPr>
            <p:cNvPr id="11" name="Picture 38" descr="ViBRANT Logo No Text-Large"/>
            <p:cNvPicPr>
              <a:picLocks noChangeAspect="1" noChangeArrowheads="1"/>
            </p:cNvPicPr>
            <p:nvPr/>
          </p:nvPicPr>
          <p:blipFill>
            <a:blip r:embed="rId4" cstate="print"/>
            <a:srcRect/>
            <a:stretch>
              <a:fillRect/>
            </a:stretch>
          </p:blipFill>
          <p:spPr bwMode="auto">
            <a:xfrm>
              <a:off x="-12121" y="590"/>
              <a:ext cx="2008" cy="1305"/>
            </a:xfrm>
            <a:prstGeom prst="rect">
              <a:avLst/>
            </a:prstGeom>
            <a:noFill/>
          </p:spPr>
        </p:pic>
        <p:sp>
          <p:nvSpPr>
            <p:cNvPr id="12" name="Text Box 32"/>
            <p:cNvSpPr txBox="1">
              <a:spLocks noChangeArrowheads="1"/>
            </p:cNvSpPr>
            <p:nvPr/>
          </p:nvSpPr>
          <p:spPr bwMode="auto">
            <a:xfrm>
              <a:off x="-10965" y="1404"/>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3"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sp>
        <p:nvSpPr>
          <p:cNvPr id="9" name="Rectangle 8"/>
          <p:cNvSpPr/>
          <p:nvPr/>
        </p:nvSpPr>
        <p:spPr>
          <a:xfrm>
            <a:off x="1727863" y="4970493"/>
            <a:ext cx="6258560" cy="584775"/>
          </a:xfrm>
          <a:prstGeom prst="rect">
            <a:avLst/>
          </a:prstGeom>
        </p:spPr>
        <p:txBody>
          <a:bodyPr wrap="square">
            <a:spAutoFit/>
          </a:bodyPr>
          <a:lstStyle/>
          <a:p>
            <a:pPr algn="ctr"/>
            <a:r>
              <a:rPr lang="en-US" sz="1600" dirty="0" smtClean="0"/>
              <a:t>Biodiversity Informatics Horizons 2020</a:t>
            </a:r>
            <a:br>
              <a:rPr lang="en-US" sz="1600" dirty="0" smtClean="0"/>
            </a:br>
            <a:r>
              <a:rPr lang="en-US" sz="1600" dirty="0" smtClean="0"/>
              <a:t> September 3-6, 2013, Rome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0"/>
            <a:ext cx="8229600" cy="1143000"/>
          </a:xfrm>
        </p:spPr>
        <p:txBody>
          <a:bodyPr/>
          <a:lstStyle/>
          <a:p>
            <a:r>
              <a:rPr lang="en-US" sz="4200" b="0" dirty="0" smtClean="0">
                <a:solidFill>
                  <a:schemeClr val="tx1"/>
                </a:solidFill>
              </a:rPr>
              <a:t>The “impact factor” pressure</a:t>
            </a:r>
            <a:endParaRPr lang="bg-BG" sz="4200" b="0" dirty="0">
              <a:solidFill>
                <a:schemeClr val="tx1"/>
              </a:solidFill>
            </a:endParaRPr>
          </a:p>
        </p:txBody>
      </p:sp>
      <p:pic>
        <p:nvPicPr>
          <p:cNvPr id="4" name="Picture 3" descr="1-04.jpg"/>
          <p:cNvPicPr>
            <a:picLocks noChangeAspect="1"/>
          </p:cNvPicPr>
          <p:nvPr/>
        </p:nvPicPr>
        <p:blipFill>
          <a:blip r:embed="rId2" cstate="print"/>
          <a:stretch>
            <a:fillRect/>
          </a:stretch>
        </p:blipFill>
        <p:spPr>
          <a:xfrm>
            <a:off x="1005840" y="1068544"/>
            <a:ext cx="7366000" cy="578945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2" name="AutoShape 4"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4" name="AutoShape 6"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6" name="AutoShape 8"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8" name="AutoShape 10"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1" name="Picture 10" descr="reject1.jpg"/>
          <p:cNvPicPr>
            <a:picLocks noChangeAspect="1"/>
          </p:cNvPicPr>
          <p:nvPr/>
        </p:nvPicPr>
        <p:blipFill>
          <a:blip r:embed="rId2" cstate="print"/>
          <a:stretch>
            <a:fillRect/>
          </a:stretch>
        </p:blipFill>
        <p:spPr>
          <a:xfrm>
            <a:off x="2049780" y="12192"/>
            <a:ext cx="5044440" cy="6833616"/>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35172" name="AutoShape 4"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35173" name="Picture 5"/>
          <p:cNvPicPr>
            <a:picLocks noChangeAspect="1" noChangeArrowheads="1"/>
          </p:cNvPicPr>
          <p:nvPr/>
        </p:nvPicPr>
        <p:blipFill>
          <a:blip r:embed="rId2" cstate="print"/>
          <a:srcRect/>
          <a:stretch>
            <a:fillRect/>
          </a:stretch>
        </p:blipFill>
        <p:spPr bwMode="auto">
          <a:xfrm>
            <a:off x="2041071" y="0"/>
            <a:ext cx="506185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sz="4000" b="0" dirty="0" smtClean="0">
                <a:solidFill>
                  <a:schemeClr val="tx1"/>
                </a:solidFill>
              </a:rPr>
              <a:t>The “peer review” pressure</a:t>
            </a:r>
            <a:endParaRPr lang="bg-BG" sz="4000" b="0" dirty="0">
              <a:solidFill>
                <a:schemeClr val="tx1"/>
              </a:solidFill>
            </a:endParaRPr>
          </a:p>
        </p:txBody>
      </p:sp>
      <p:pic>
        <p:nvPicPr>
          <p:cNvPr id="4" name="Picture 3" descr="1-05.jpg"/>
          <p:cNvPicPr>
            <a:picLocks noChangeAspect="1"/>
          </p:cNvPicPr>
          <p:nvPr/>
        </p:nvPicPr>
        <p:blipFill>
          <a:blip r:embed="rId2" cstate="print"/>
          <a:stretch>
            <a:fillRect/>
          </a:stretch>
        </p:blipFill>
        <p:spPr>
          <a:xfrm>
            <a:off x="914399" y="975360"/>
            <a:ext cx="7484559" cy="588264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The solution?</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cstate="print"/>
          <a:srcRect/>
          <a:stretch>
            <a:fillRect/>
          </a:stretch>
        </p:blipFill>
        <p:spPr bwMode="auto">
          <a:xfrm>
            <a:off x="0" y="0"/>
            <a:ext cx="9144000" cy="683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7305" y="0"/>
            <a:ext cx="9161305" cy="70269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idx="4294967295"/>
          </p:nvPr>
        </p:nvSpPr>
        <p:spPr>
          <a:xfrm>
            <a:off x="457200" y="1137920"/>
            <a:ext cx="8229600" cy="4398176"/>
          </a:xfrm>
        </p:spPr>
        <p:txBody>
          <a:bodyPr/>
          <a:lstStyle/>
          <a:p>
            <a:pPr eaLnBrk="1" hangingPunct="1"/>
            <a:r>
              <a:rPr lang="de-CH" sz="4000" dirty="0" smtClean="0">
                <a:solidFill>
                  <a:schemeClr val="tx1"/>
                </a:solidFill>
              </a:rPr>
              <a:t>Launch date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3600" dirty="0" smtClean="0">
                <a:solidFill>
                  <a:schemeClr val="tx1"/>
                </a:solidFill>
              </a:rPr>
              <a:t>http://biodiversitydatajournal.com</a:t>
            </a:r>
            <a:endParaRPr lang="en-US" sz="4000" b="1" dirty="0" smtClean="0">
              <a:solidFill>
                <a:schemeClr val="tx1"/>
              </a:solidFill>
            </a:endParaRPr>
          </a:p>
        </p:txBody>
      </p:sp>
      <p:pic>
        <p:nvPicPr>
          <p:cNvPr id="5" name="Picture 4" descr="Sep16.jpg"/>
          <p:cNvPicPr>
            <a:picLocks noChangeAspect="1"/>
          </p:cNvPicPr>
          <p:nvPr/>
        </p:nvPicPr>
        <p:blipFill>
          <a:blip r:embed="rId3" cstate="print"/>
          <a:stretch>
            <a:fillRect/>
          </a:stretch>
        </p:blipFill>
        <p:spPr>
          <a:xfrm>
            <a:off x="3091346" y="1938130"/>
            <a:ext cx="2960717" cy="2693504"/>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55" y="137427"/>
            <a:ext cx="8775290" cy="966019"/>
          </a:xfrm>
        </p:spPr>
        <p:txBody>
          <a:bodyPr/>
          <a:lstStyle/>
          <a:p>
            <a:r>
              <a:rPr lang="en-US" sz="4800" b="0" dirty="0" smtClean="0">
                <a:solidFill>
                  <a:schemeClr val="tx1"/>
                </a:solidFill>
              </a:rPr>
              <a:t>Novel concepts</a:t>
            </a:r>
            <a:endParaRPr lang="bg-BG" sz="4800" b="0" dirty="0">
              <a:solidFill>
                <a:schemeClr val="tx1"/>
              </a:solidFill>
            </a:endParaRPr>
          </a:p>
        </p:txBody>
      </p:sp>
      <p:sp>
        <p:nvSpPr>
          <p:cNvPr id="3" name="Content Placeholder 2"/>
          <p:cNvSpPr>
            <a:spLocks noGrp="1"/>
          </p:cNvSpPr>
          <p:nvPr>
            <p:ph idx="1"/>
          </p:nvPr>
        </p:nvSpPr>
        <p:spPr>
          <a:xfrm>
            <a:off x="235974" y="1320980"/>
            <a:ext cx="8908026" cy="4525963"/>
          </a:xfrm>
        </p:spPr>
        <p:txBody>
          <a:bodyPr/>
          <a:lstStyle/>
          <a:p>
            <a:pPr marL="514350" indent="-514350">
              <a:buSzPct val="100000"/>
              <a:buBlip>
                <a:blip r:embed="rId2"/>
              </a:buBlip>
            </a:pPr>
            <a:r>
              <a:rPr lang="en-US" sz="2800" dirty="0" smtClean="0"/>
              <a:t>Authoring, reviewing and publishing </a:t>
            </a:r>
            <a:r>
              <a:rPr lang="en-US" sz="2800" dirty="0" smtClean="0">
                <a:solidFill>
                  <a:srgbClr val="FFC000"/>
                </a:solidFill>
              </a:rPr>
              <a:t>in one place</a:t>
            </a:r>
            <a:r>
              <a:rPr lang="en-US" sz="2800" dirty="0" smtClean="0"/>
              <a:t>, for first time!</a:t>
            </a:r>
            <a:endParaRPr lang="en-US" sz="2800" dirty="0" smtClean="0">
              <a:solidFill>
                <a:srgbClr val="FFC000"/>
              </a:solidFill>
            </a:endParaRPr>
          </a:p>
          <a:p>
            <a:pPr marL="514350" indent="-514350">
              <a:buSzPct val="100000"/>
              <a:buBlip>
                <a:blip r:embed="rId2"/>
              </a:buBlip>
            </a:pPr>
            <a:r>
              <a:rPr lang="en-US" sz="2800" dirty="0" smtClean="0">
                <a:solidFill>
                  <a:srgbClr val="FFC000"/>
                </a:solidFill>
              </a:rPr>
              <a:t>Upfront</a:t>
            </a:r>
            <a:r>
              <a:rPr lang="en-US" sz="2800" dirty="0" smtClean="0"/>
              <a:t> markup!</a:t>
            </a:r>
          </a:p>
          <a:p>
            <a:pPr marL="514350" indent="-514350">
              <a:buSzPct val="100000"/>
              <a:buBlip>
                <a:blip r:embed="rId2"/>
              </a:buBlip>
            </a:pPr>
            <a:r>
              <a:rPr lang="en-US" sz="2800" dirty="0" smtClean="0"/>
              <a:t>“Small” </a:t>
            </a:r>
            <a:r>
              <a:rPr lang="en-US" sz="2800" dirty="0" smtClean="0">
                <a:solidFill>
                  <a:srgbClr val="FFC000"/>
                </a:solidFill>
              </a:rPr>
              <a:t>data</a:t>
            </a:r>
            <a:r>
              <a:rPr lang="en-US" sz="2800" dirty="0" smtClean="0"/>
              <a:t> imported </a:t>
            </a:r>
            <a:r>
              <a:rPr lang="en-US" sz="2800" dirty="0" smtClean="0">
                <a:solidFill>
                  <a:srgbClr val="FFC000"/>
                </a:solidFill>
              </a:rPr>
              <a:t>in</a:t>
            </a:r>
            <a:r>
              <a:rPr lang="en-US" sz="2800" dirty="0" smtClean="0"/>
              <a:t> and downloadable </a:t>
            </a:r>
            <a:r>
              <a:rPr lang="en-US" sz="2800" dirty="0" smtClean="0">
                <a:solidFill>
                  <a:srgbClr val="FFC000"/>
                </a:solidFill>
              </a:rPr>
              <a:t>from</a:t>
            </a:r>
            <a:r>
              <a:rPr lang="en-US" sz="2800" dirty="0" smtClean="0"/>
              <a:t> </a:t>
            </a:r>
            <a:r>
              <a:rPr lang="en-US" sz="2800" dirty="0" smtClean="0">
                <a:solidFill>
                  <a:srgbClr val="FFC000"/>
                </a:solidFill>
              </a:rPr>
              <a:t>text </a:t>
            </a:r>
          </a:p>
          <a:p>
            <a:pPr marL="514350" indent="-514350">
              <a:buSzPct val="100000"/>
              <a:buBlip>
                <a:blip r:embed="rId2"/>
              </a:buBlip>
            </a:pPr>
            <a:r>
              <a:rPr lang="en-US" sz="2800" dirty="0" smtClean="0"/>
              <a:t>Large datasets published as data papers </a:t>
            </a:r>
          </a:p>
          <a:p>
            <a:pPr marL="514350" indent="-514350">
              <a:buSzPct val="100000"/>
              <a:buBlip>
                <a:blip r:embed="rId2"/>
              </a:buBlip>
            </a:pPr>
            <a:r>
              <a:rPr lang="en-US" sz="2800" dirty="0" smtClean="0">
                <a:solidFill>
                  <a:srgbClr val="FFC000"/>
                </a:solidFill>
              </a:rPr>
              <a:t>Text</a:t>
            </a:r>
            <a:r>
              <a:rPr lang="en-US" sz="2800" dirty="0" smtClean="0"/>
              <a:t> stored and treated </a:t>
            </a:r>
            <a:r>
              <a:rPr lang="en-US" sz="2800" dirty="0" smtClean="0">
                <a:solidFill>
                  <a:srgbClr val="FFC000"/>
                </a:solidFill>
              </a:rPr>
              <a:t>as data</a:t>
            </a:r>
          </a:p>
          <a:p>
            <a:pPr marL="514350" indent="-514350">
              <a:buSzPct val="100000"/>
              <a:buBlip>
                <a:blip r:embed="rId2"/>
              </a:buBlip>
            </a:pPr>
            <a:r>
              <a:rPr lang="en-US" sz="2800" dirty="0" smtClean="0">
                <a:solidFill>
                  <a:srgbClr val="FFC000"/>
                </a:solidFill>
              </a:rPr>
              <a:t>Community peer-reviewed </a:t>
            </a:r>
            <a:r>
              <a:rPr lang="en-US" sz="2800" dirty="0" smtClean="0"/>
              <a:t>and </a:t>
            </a:r>
            <a:r>
              <a:rPr lang="en-US" sz="2800" dirty="0" smtClean="0">
                <a:solidFill>
                  <a:srgbClr val="FFC000"/>
                </a:solidFill>
              </a:rPr>
              <a:t>community owned </a:t>
            </a:r>
            <a:r>
              <a:rPr lang="en-US" sz="2800" dirty="0" smtClean="0"/>
              <a:t>interoperable data </a:t>
            </a:r>
          </a:p>
          <a:p>
            <a:pPr marL="514350" indent="-514350">
              <a:buSzPct val="100000"/>
              <a:buBlip>
                <a:blip r:embed="rId2"/>
              </a:buBlip>
            </a:pPr>
            <a:r>
              <a:rPr lang="en-US" sz="2800" dirty="0" smtClean="0">
                <a:solidFill>
                  <a:srgbClr val="FFC000"/>
                </a:solidFill>
              </a:rPr>
              <a:t>Text and data integrated publishing!</a:t>
            </a:r>
            <a:endParaRPr lang="en-US" sz="2800" dirty="0" smtClean="0"/>
          </a:p>
          <a:p>
            <a:pPr marL="514350" indent="-514350">
              <a:buSzPct val="100000"/>
              <a:buBlip>
                <a:blip r:embed="rId2"/>
              </a:buBlip>
            </a:pPr>
            <a:endParaRPr lang="en-US" sz="2800" dirty="0" smtClean="0"/>
          </a:p>
          <a:p>
            <a:pPr marL="514350" indent="-514350"/>
            <a:endParaRPr lang="bg-BG" sz="2600" dirty="0" smtClean="0"/>
          </a:p>
          <a:p>
            <a:pPr>
              <a:buNone/>
            </a:pPr>
            <a:endParaRPr lang="bg-B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0"/>
            <a:ext cx="8775290" cy="966019"/>
          </a:xfrm>
        </p:spPr>
        <p:txBody>
          <a:bodyPr/>
          <a:lstStyle/>
          <a:p>
            <a:r>
              <a:rPr lang="en-US" b="0" dirty="0" smtClean="0">
                <a:solidFill>
                  <a:schemeClr val="tx1"/>
                </a:solidFill>
              </a:rPr>
              <a:t>How BDJ does that?</a:t>
            </a:r>
            <a:endParaRPr lang="bg-BG" b="0" dirty="0">
              <a:solidFill>
                <a:schemeClr val="tx1"/>
              </a:solidFill>
            </a:endParaRPr>
          </a:p>
        </p:txBody>
      </p:sp>
      <p:sp>
        <p:nvSpPr>
          <p:cNvPr id="4" name="_s1030"/>
          <p:cNvSpPr>
            <a:spLocks noChangeArrowheads="1"/>
          </p:cNvSpPr>
          <p:nvPr/>
        </p:nvSpPr>
        <p:spPr bwMode="auto">
          <a:xfrm>
            <a:off x="5854147" y="1202635"/>
            <a:ext cx="3140765" cy="123245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Community peer-review </a:t>
            </a:r>
            <a:br>
              <a:rPr lang="en-US" cap="all" dirty="0" smtClean="0">
                <a:solidFill>
                  <a:srgbClr val="FFC000"/>
                </a:solidFill>
              </a:rPr>
            </a:br>
            <a:r>
              <a:rPr lang="en-US" cap="all" dirty="0" smtClean="0">
                <a:solidFill>
                  <a:srgbClr val="FFC000"/>
                </a:solidFill>
              </a:rPr>
              <a:t>(options for public and </a:t>
            </a:r>
          </a:p>
          <a:p>
            <a:pPr algn="ctr"/>
            <a:r>
              <a:rPr lang="en-US" cap="all" dirty="0" smtClean="0">
                <a:solidFill>
                  <a:srgbClr val="FFC000"/>
                </a:solidFill>
              </a:rPr>
              <a:t>Open review)</a:t>
            </a:r>
          </a:p>
          <a:p>
            <a:pPr algn="ctr"/>
            <a:r>
              <a:rPr lang="en-US" b="1" cap="all" dirty="0" smtClean="0">
                <a:solidFill>
                  <a:srgbClr val="FFC000"/>
                </a:solidFill>
              </a:rPr>
              <a:t>ALL ONLINE!</a:t>
            </a:r>
            <a:endParaRPr lang="bg-BG" b="1" cap="all" dirty="0">
              <a:solidFill>
                <a:srgbClr val="FFC000"/>
              </a:solidFill>
            </a:endParaRPr>
          </a:p>
        </p:txBody>
      </p:sp>
      <p:sp>
        <p:nvSpPr>
          <p:cNvPr id="5" name="_s1030"/>
          <p:cNvSpPr>
            <a:spLocks noChangeArrowheads="1"/>
          </p:cNvSpPr>
          <p:nvPr/>
        </p:nvSpPr>
        <p:spPr bwMode="auto">
          <a:xfrm>
            <a:off x="1349071" y="1234729"/>
            <a:ext cx="2904877" cy="121029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cap="all" dirty="0" smtClean="0">
                <a:solidFill>
                  <a:srgbClr val="FFC000"/>
                </a:solidFill>
              </a:rPr>
              <a:t>Collaborative </a:t>
            </a:r>
            <a:br>
              <a:rPr lang="en-US" sz="1600" cap="all" dirty="0" smtClean="0">
                <a:solidFill>
                  <a:srgbClr val="FFC000"/>
                </a:solidFill>
              </a:rPr>
            </a:br>
            <a:r>
              <a:rPr lang="en-US" sz="1600" cap="all" dirty="0" smtClean="0">
                <a:solidFill>
                  <a:srgbClr val="FFC000"/>
                </a:solidFill>
              </a:rPr>
              <a:t>ARTICLE AUTHORING</a:t>
            </a:r>
            <a:r>
              <a:rPr lang="en-US" sz="1800" cap="all" dirty="0" smtClean="0">
                <a:solidFill>
                  <a:srgbClr val="FFC000"/>
                </a:solidFill>
              </a:rPr>
              <a:t> </a:t>
            </a:r>
            <a:br>
              <a:rPr lang="en-US" sz="1800" cap="all" dirty="0" smtClean="0">
                <a:solidFill>
                  <a:srgbClr val="FFC000"/>
                </a:solidFill>
              </a:rPr>
            </a:br>
            <a:r>
              <a:rPr lang="en-US" sz="1600" cap="all" dirty="0" smtClean="0">
                <a:solidFill>
                  <a:srgbClr val="FFC000"/>
                </a:solidFill>
              </a:rPr>
              <a:t>(</a:t>
            </a:r>
            <a:r>
              <a:rPr lang="en-US" sz="1600" b="1" cap="all" dirty="0" smtClean="0">
                <a:solidFill>
                  <a:srgbClr val="FFC000"/>
                </a:solidFill>
              </a:rPr>
              <a:t>PENSOFT WRITING </a:t>
            </a:r>
            <a:br>
              <a:rPr lang="en-US" sz="1600" b="1" cap="all" dirty="0" smtClean="0">
                <a:solidFill>
                  <a:srgbClr val="FFC000"/>
                </a:solidFill>
              </a:rPr>
            </a:br>
            <a:r>
              <a:rPr lang="en-US" sz="1600" b="1" cap="all" dirty="0" smtClean="0">
                <a:solidFill>
                  <a:srgbClr val="FFC000"/>
                </a:solidFill>
              </a:rPr>
              <a:t>TOO</a:t>
            </a:r>
            <a:r>
              <a:rPr lang="en-US" sz="1600" cap="all" dirty="0" smtClean="0">
                <a:solidFill>
                  <a:srgbClr val="FFC000"/>
                </a:solidFill>
              </a:rPr>
              <a:t>L)</a:t>
            </a:r>
            <a:endParaRPr lang="bg-BG" sz="1600" cap="all" dirty="0">
              <a:solidFill>
                <a:srgbClr val="FFC000"/>
              </a:solidFill>
            </a:endParaRPr>
          </a:p>
        </p:txBody>
      </p:sp>
      <p:sp>
        <p:nvSpPr>
          <p:cNvPr id="18" name="_s1030"/>
          <p:cNvSpPr>
            <a:spLocks noChangeArrowheads="1"/>
          </p:cNvSpPr>
          <p:nvPr/>
        </p:nvSpPr>
        <p:spPr bwMode="auto">
          <a:xfrm>
            <a:off x="3677479" y="3995529"/>
            <a:ext cx="3250094" cy="73514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MANUSCRIPT published</a:t>
            </a:r>
          </a:p>
          <a:p>
            <a:pPr algn="ctr"/>
            <a:r>
              <a:rPr lang="en-US" cap="all" dirty="0" smtClean="0">
                <a:solidFill>
                  <a:srgbClr val="FFC000"/>
                </a:solidFill>
              </a:rPr>
              <a:t>XML text + data </a:t>
            </a:r>
            <a:endParaRPr lang="bg-BG" cap="all" dirty="0">
              <a:solidFill>
                <a:srgbClr val="FFC000"/>
              </a:solidFill>
            </a:endParaRPr>
          </a:p>
        </p:txBody>
      </p:sp>
      <p:sp>
        <p:nvSpPr>
          <p:cNvPr id="37" name="Rectangle 36"/>
          <p:cNvSpPr/>
          <p:nvPr/>
        </p:nvSpPr>
        <p:spPr>
          <a:xfrm>
            <a:off x="198782" y="3735610"/>
            <a:ext cx="3458818" cy="584775"/>
          </a:xfrm>
          <a:prstGeom prst="rect">
            <a:avLst/>
          </a:prstGeom>
        </p:spPr>
        <p:txBody>
          <a:bodyPr wrap="square">
            <a:spAutoFit/>
          </a:bodyPr>
          <a:lstStyle/>
          <a:p>
            <a:r>
              <a:rPr lang="en-US" sz="1600" dirty="0" smtClean="0"/>
              <a:t>Authors, Reviewers, Editors, Mentors, Copyeditors </a:t>
            </a:r>
            <a:endParaRPr lang="bg-BG" dirty="0"/>
          </a:p>
        </p:txBody>
      </p:sp>
      <p:cxnSp>
        <p:nvCxnSpPr>
          <p:cNvPr id="40" name="Straight Arrow Connector 39"/>
          <p:cNvCxnSpPr/>
          <p:nvPr/>
        </p:nvCxnSpPr>
        <p:spPr bwMode="auto">
          <a:xfrm flipH="1">
            <a:off x="5377070" y="2608028"/>
            <a:ext cx="2020295" cy="128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flipV="1">
            <a:off x="4343399" y="1808922"/>
            <a:ext cx="141135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051" name="Picture 3"/>
          <p:cNvPicPr>
            <a:picLocks noChangeAspect="1" noChangeArrowheads="1"/>
          </p:cNvPicPr>
          <p:nvPr/>
        </p:nvPicPr>
        <p:blipFill>
          <a:blip r:embed="rId3" cstate="print"/>
          <a:srcRect/>
          <a:stretch>
            <a:fillRect/>
          </a:stretch>
        </p:blipFill>
        <p:spPr bwMode="auto">
          <a:xfrm>
            <a:off x="295937" y="667304"/>
            <a:ext cx="797368" cy="773206"/>
          </a:xfrm>
          <a:prstGeom prst="rect">
            <a:avLst/>
          </a:prstGeom>
          <a:noFill/>
          <a:ln w="9525">
            <a:noFill/>
            <a:miter lim="800000"/>
            <a:headEnd/>
            <a:tailEnd/>
          </a:ln>
        </p:spPr>
      </p:pic>
      <p:sp>
        <p:nvSpPr>
          <p:cNvPr id="61" name="Rectangle 60"/>
          <p:cNvSpPr/>
          <p:nvPr/>
        </p:nvSpPr>
        <p:spPr>
          <a:xfrm>
            <a:off x="4353340" y="1167204"/>
            <a:ext cx="1321904" cy="584775"/>
          </a:xfrm>
          <a:prstGeom prst="rect">
            <a:avLst/>
          </a:prstGeom>
        </p:spPr>
        <p:txBody>
          <a:bodyPr wrap="square">
            <a:spAutoFit/>
          </a:bodyPr>
          <a:lstStyle/>
          <a:p>
            <a:pPr algn="ctr"/>
            <a:r>
              <a:rPr lang="en-US" sz="1600" dirty="0" err="1" smtClean="0"/>
              <a:t>Automatedsubmission</a:t>
            </a:r>
            <a:endParaRPr lang="bg-BG" dirty="0"/>
          </a:p>
        </p:txBody>
      </p:sp>
      <p:cxnSp>
        <p:nvCxnSpPr>
          <p:cNvPr id="63" name="Straight Arrow Connector 62"/>
          <p:cNvCxnSpPr/>
          <p:nvPr/>
        </p:nvCxnSpPr>
        <p:spPr bwMode="auto">
          <a:xfrm>
            <a:off x="1143000" y="993913"/>
            <a:ext cx="178904" cy="6659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4373217" y="2007705"/>
            <a:ext cx="1371601" cy="99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3" name="Picture 3"/>
          <p:cNvPicPr>
            <a:picLocks noChangeAspect="1" noChangeArrowheads="1"/>
          </p:cNvPicPr>
          <p:nvPr/>
        </p:nvPicPr>
        <p:blipFill>
          <a:blip r:embed="rId3" cstate="print"/>
          <a:srcRect/>
          <a:stretch>
            <a:fillRect/>
          </a:stretch>
        </p:blipFill>
        <p:spPr bwMode="auto">
          <a:xfrm>
            <a:off x="279371" y="1714227"/>
            <a:ext cx="797368" cy="773206"/>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a:stretch>
            <a:fillRect/>
          </a:stretch>
        </p:blipFill>
        <p:spPr bwMode="auto">
          <a:xfrm>
            <a:off x="279371" y="2817468"/>
            <a:ext cx="797368" cy="773206"/>
          </a:xfrm>
          <a:prstGeom prst="rect">
            <a:avLst/>
          </a:prstGeom>
          <a:noFill/>
          <a:ln w="9525">
            <a:noFill/>
            <a:miter lim="800000"/>
            <a:headEnd/>
            <a:tailEnd/>
          </a:ln>
        </p:spPr>
      </p:pic>
      <p:sp>
        <p:nvSpPr>
          <p:cNvPr id="67" name="Rectangle 66"/>
          <p:cNvSpPr/>
          <p:nvPr/>
        </p:nvSpPr>
        <p:spPr>
          <a:xfrm>
            <a:off x="4524351" y="2171868"/>
            <a:ext cx="1089208" cy="523220"/>
          </a:xfrm>
          <a:prstGeom prst="rect">
            <a:avLst/>
          </a:prstGeom>
        </p:spPr>
        <p:txBody>
          <a:bodyPr wrap="none">
            <a:spAutoFit/>
          </a:bodyPr>
          <a:lstStyle/>
          <a:p>
            <a:pPr algn="ctr"/>
            <a:r>
              <a:rPr lang="en-US" sz="1400" dirty="0" smtClean="0"/>
              <a:t>Revisions </a:t>
            </a:r>
          </a:p>
          <a:p>
            <a:pPr algn="ctr"/>
            <a:r>
              <a:rPr lang="en-US" sz="1400" dirty="0" smtClean="0"/>
              <a:t>online</a:t>
            </a:r>
            <a:endParaRPr lang="bg-BG" dirty="0"/>
          </a:p>
        </p:txBody>
      </p:sp>
      <p:cxnSp>
        <p:nvCxnSpPr>
          <p:cNvPr id="74" name="Straight Arrow Connector 73"/>
          <p:cNvCxnSpPr/>
          <p:nvPr/>
        </p:nvCxnSpPr>
        <p:spPr bwMode="auto">
          <a:xfrm flipV="1">
            <a:off x="1083365" y="1997765"/>
            <a:ext cx="218661" cy="795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flipV="1">
            <a:off x="1113183" y="2484783"/>
            <a:ext cx="278295"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94" name="Picture 3"/>
          <p:cNvPicPr>
            <a:picLocks noChangeAspect="1" noChangeArrowheads="1"/>
          </p:cNvPicPr>
          <p:nvPr/>
        </p:nvPicPr>
        <p:blipFill>
          <a:blip r:embed="rId3" cstate="print"/>
          <a:srcRect/>
          <a:stretch>
            <a:fillRect/>
          </a:stretch>
        </p:blipFill>
        <p:spPr bwMode="auto">
          <a:xfrm>
            <a:off x="1395867" y="2820781"/>
            <a:ext cx="797368" cy="773206"/>
          </a:xfrm>
          <a:prstGeom prst="rect">
            <a:avLst/>
          </a:prstGeom>
          <a:noFill/>
          <a:ln w="9525">
            <a:noFill/>
            <a:miter lim="800000"/>
            <a:headEnd/>
            <a:tailEnd/>
          </a:ln>
        </p:spPr>
      </p:pic>
      <p:pic>
        <p:nvPicPr>
          <p:cNvPr id="95" name="Picture 3"/>
          <p:cNvPicPr>
            <a:picLocks noChangeAspect="1" noChangeArrowheads="1"/>
          </p:cNvPicPr>
          <p:nvPr/>
        </p:nvPicPr>
        <p:blipFill>
          <a:blip r:embed="rId3" cstate="print"/>
          <a:srcRect/>
          <a:stretch>
            <a:fillRect/>
          </a:stretch>
        </p:blipFill>
        <p:spPr bwMode="auto">
          <a:xfrm>
            <a:off x="2509049" y="2830721"/>
            <a:ext cx="797368" cy="773206"/>
          </a:xfrm>
          <a:prstGeom prst="rect">
            <a:avLst/>
          </a:prstGeom>
          <a:noFill/>
          <a:ln w="9525">
            <a:noFill/>
            <a:miter lim="800000"/>
            <a:headEnd/>
            <a:tailEnd/>
          </a:ln>
        </p:spPr>
      </p:pic>
      <p:pic>
        <p:nvPicPr>
          <p:cNvPr id="96" name="Picture 3"/>
          <p:cNvPicPr>
            <a:picLocks noChangeAspect="1" noChangeArrowheads="1"/>
          </p:cNvPicPr>
          <p:nvPr/>
        </p:nvPicPr>
        <p:blipFill>
          <a:blip r:embed="rId3" cstate="print"/>
          <a:srcRect/>
          <a:stretch>
            <a:fillRect/>
          </a:stretch>
        </p:blipFill>
        <p:spPr bwMode="auto">
          <a:xfrm>
            <a:off x="3542718" y="2850598"/>
            <a:ext cx="797368" cy="773206"/>
          </a:xfrm>
          <a:prstGeom prst="rect">
            <a:avLst/>
          </a:prstGeom>
          <a:noFill/>
          <a:ln w="9525">
            <a:noFill/>
            <a:miter lim="800000"/>
            <a:headEnd/>
            <a:tailEnd/>
          </a:ln>
        </p:spPr>
      </p:pic>
      <p:sp>
        <p:nvSpPr>
          <p:cNvPr id="97" name="Line 125"/>
          <p:cNvSpPr>
            <a:spLocks noChangeShapeType="1"/>
          </p:cNvSpPr>
          <p:nvPr/>
        </p:nvSpPr>
        <p:spPr bwMode="auto">
          <a:xfrm flipH="1">
            <a:off x="3518452" y="4899991"/>
            <a:ext cx="1222512" cy="377687"/>
          </a:xfrm>
          <a:prstGeom prst="line">
            <a:avLst/>
          </a:prstGeom>
          <a:noFill/>
          <a:ln w="28575">
            <a:solidFill>
              <a:schemeClr val="tx1"/>
            </a:solidFill>
            <a:round/>
            <a:headEnd/>
            <a:tailEnd type="triangle" w="med" len="med"/>
          </a:ln>
        </p:spPr>
        <p:txBody>
          <a:bodyPr/>
          <a:lstStyle/>
          <a:p>
            <a:endParaRPr lang="en-US"/>
          </a:p>
        </p:txBody>
      </p:sp>
      <p:sp>
        <p:nvSpPr>
          <p:cNvPr id="98" name="Line 125"/>
          <p:cNvSpPr>
            <a:spLocks noChangeShapeType="1"/>
          </p:cNvSpPr>
          <p:nvPr/>
        </p:nvSpPr>
        <p:spPr bwMode="auto">
          <a:xfrm flipH="1">
            <a:off x="1519082" y="4800600"/>
            <a:ext cx="3211943" cy="459765"/>
          </a:xfrm>
          <a:prstGeom prst="line">
            <a:avLst/>
          </a:prstGeom>
          <a:noFill/>
          <a:ln w="28575">
            <a:solidFill>
              <a:schemeClr val="tx1"/>
            </a:solidFill>
            <a:round/>
            <a:headEnd/>
            <a:tailEnd type="triangle" w="med" len="med"/>
          </a:ln>
        </p:spPr>
        <p:txBody>
          <a:bodyPr/>
          <a:lstStyle/>
          <a:p>
            <a:endParaRPr lang="en-US"/>
          </a:p>
        </p:txBody>
      </p:sp>
      <p:sp>
        <p:nvSpPr>
          <p:cNvPr id="99" name="Line 125"/>
          <p:cNvSpPr>
            <a:spLocks noChangeShapeType="1"/>
          </p:cNvSpPr>
          <p:nvPr/>
        </p:nvSpPr>
        <p:spPr bwMode="auto">
          <a:xfrm>
            <a:off x="4989442" y="4860235"/>
            <a:ext cx="732931" cy="419689"/>
          </a:xfrm>
          <a:prstGeom prst="line">
            <a:avLst/>
          </a:prstGeom>
          <a:noFill/>
          <a:ln w="28575">
            <a:solidFill>
              <a:schemeClr val="tx1"/>
            </a:solidFill>
            <a:round/>
            <a:headEnd/>
            <a:tailEnd type="triangle" w="med" len="med"/>
          </a:ln>
        </p:spPr>
        <p:txBody>
          <a:bodyPr/>
          <a:lstStyle/>
          <a:p>
            <a:endParaRPr lang="en-US"/>
          </a:p>
        </p:txBody>
      </p:sp>
      <p:sp>
        <p:nvSpPr>
          <p:cNvPr id="100" name="Line 125"/>
          <p:cNvSpPr>
            <a:spLocks noChangeShapeType="1"/>
          </p:cNvSpPr>
          <p:nvPr/>
        </p:nvSpPr>
        <p:spPr bwMode="auto">
          <a:xfrm>
            <a:off x="5168348" y="4800600"/>
            <a:ext cx="2633547" cy="449826"/>
          </a:xfrm>
          <a:prstGeom prst="line">
            <a:avLst/>
          </a:prstGeom>
          <a:noFill/>
          <a:ln w="28575">
            <a:solidFill>
              <a:schemeClr val="tx1"/>
            </a:solidFill>
            <a:round/>
            <a:headEnd/>
            <a:tailEnd type="triangle" w="med" len="med"/>
          </a:ln>
        </p:spPr>
        <p:txBody>
          <a:bodyPr/>
          <a:lstStyle/>
          <a:p>
            <a:endParaRPr lang="en-US"/>
          </a:p>
        </p:txBody>
      </p:sp>
      <p:sp>
        <p:nvSpPr>
          <p:cNvPr id="101" name="Rectangle 100"/>
          <p:cNvSpPr/>
          <p:nvPr/>
        </p:nvSpPr>
        <p:spPr bwMode="auto">
          <a:xfrm>
            <a:off x="0" y="5326978"/>
            <a:ext cx="9144000" cy="1545770"/>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endParaRPr lang="bg-BG" sz="1600" b="1" dirty="0"/>
          </a:p>
        </p:txBody>
      </p:sp>
      <p:sp>
        <p:nvSpPr>
          <p:cNvPr id="102" name="_s1030"/>
          <p:cNvSpPr>
            <a:spLocks noChangeArrowheads="1"/>
          </p:cNvSpPr>
          <p:nvPr/>
        </p:nvSpPr>
        <p:spPr bwMode="auto">
          <a:xfrm>
            <a:off x="182880" y="5394959"/>
            <a:ext cx="1249681"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ARTICLES</a:t>
            </a:r>
            <a:endParaRPr lang="bg-BG" b="1" dirty="0"/>
          </a:p>
        </p:txBody>
      </p:sp>
      <p:pic>
        <p:nvPicPr>
          <p:cNvPr id="103" name="Picture 21" descr="EOL_Brochure 3.jpg"/>
          <p:cNvPicPr>
            <a:picLocks noChangeAspect="1"/>
          </p:cNvPicPr>
          <p:nvPr/>
        </p:nvPicPr>
        <p:blipFill>
          <a:blip r:embed="rId4" cstate="print"/>
          <a:srcRect/>
          <a:stretch>
            <a:fillRect/>
          </a:stretch>
        </p:blipFill>
        <p:spPr bwMode="auto">
          <a:xfrm>
            <a:off x="3749040" y="6172658"/>
            <a:ext cx="1005840" cy="685342"/>
          </a:xfrm>
          <a:prstGeom prst="rect">
            <a:avLst/>
          </a:prstGeom>
          <a:noFill/>
          <a:ln w="9525">
            <a:noFill/>
            <a:miter lim="800000"/>
            <a:headEnd/>
            <a:tailEnd/>
          </a:ln>
        </p:spPr>
      </p:pic>
      <p:pic>
        <p:nvPicPr>
          <p:cNvPr id="104" name="Picture 2" descr="gbif_05"/>
          <p:cNvPicPr>
            <a:picLocks noChangeAspect="1" noChangeArrowheads="1"/>
          </p:cNvPicPr>
          <p:nvPr/>
        </p:nvPicPr>
        <p:blipFill>
          <a:blip r:embed="rId5" cstate="print"/>
          <a:srcRect/>
          <a:stretch>
            <a:fillRect/>
          </a:stretch>
        </p:blipFill>
        <p:spPr bwMode="auto">
          <a:xfrm>
            <a:off x="2499360" y="6168627"/>
            <a:ext cx="1005840" cy="689373"/>
          </a:xfrm>
          <a:prstGeom prst="rect">
            <a:avLst/>
          </a:prstGeom>
          <a:noFill/>
          <a:ln w="9525" algn="ctr">
            <a:solidFill>
              <a:schemeClr val="tx1"/>
            </a:solidFill>
            <a:miter lim="800000"/>
            <a:headEnd/>
            <a:tailEnd/>
          </a:ln>
        </p:spPr>
      </p:pic>
      <p:pic>
        <p:nvPicPr>
          <p:cNvPr id="105" name="Picture 44"/>
          <p:cNvPicPr>
            <a:picLocks noChangeAspect="1" noChangeArrowheads="1"/>
          </p:cNvPicPr>
          <p:nvPr/>
        </p:nvPicPr>
        <p:blipFill>
          <a:blip r:embed="rId6" cstate="print"/>
          <a:srcRect/>
          <a:stretch>
            <a:fillRect/>
          </a:stretch>
        </p:blipFill>
        <p:spPr bwMode="auto">
          <a:xfrm>
            <a:off x="8656320" y="6168427"/>
            <a:ext cx="487680" cy="689573"/>
          </a:xfrm>
          <a:prstGeom prst="rect">
            <a:avLst/>
          </a:prstGeom>
          <a:noFill/>
          <a:ln w="9525" algn="ctr">
            <a:solidFill>
              <a:schemeClr val="bg1"/>
            </a:solidFill>
            <a:miter lim="800000"/>
            <a:headEnd/>
            <a:tailEnd/>
          </a:ln>
        </p:spPr>
      </p:pic>
      <p:pic>
        <p:nvPicPr>
          <p:cNvPr id="106" name="Picture 2"/>
          <p:cNvPicPr>
            <a:picLocks noChangeAspect="1" noChangeArrowheads="1"/>
          </p:cNvPicPr>
          <p:nvPr/>
        </p:nvPicPr>
        <p:blipFill>
          <a:blip r:embed="rId7" cstate="print"/>
          <a:srcRect/>
          <a:stretch>
            <a:fillRect/>
          </a:stretch>
        </p:blipFill>
        <p:spPr bwMode="auto">
          <a:xfrm>
            <a:off x="6370320" y="6170849"/>
            <a:ext cx="1021080" cy="687151"/>
          </a:xfrm>
          <a:prstGeom prst="rect">
            <a:avLst/>
          </a:prstGeom>
          <a:noFill/>
          <a:ln w="9525">
            <a:noFill/>
            <a:miter lim="800000"/>
            <a:headEnd/>
            <a:tailEnd/>
          </a:ln>
          <a:effectLst/>
        </p:spPr>
      </p:pic>
      <p:pic>
        <p:nvPicPr>
          <p:cNvPr id="107" name="Inhaltsplatzhalter 4" descr="Plazi_books.jpg"/>
          <p:cNvPicPr>
            <a:picLocks noChangeAspect="1"/>
          </p:cNvPicPr>
          <p:nvPr/>
        </p:nvPicPr>
        <p:blipFill>
          <a:blip r:embed="rId8" cstate="print"/>
          <a:srcRect/>
          <a:stretch>
            <a:fillRect/>
          </a:stretch>
        </p:blipFill>
        <p:spPr bwMode="auto">
          <a:xfrm>
            <a:off x="4964113" y="6179082"/>
            <a:ext cx="1238567" cy="678918"/>
          </a:xfrm>
          <a:prstGeom prst="rect">
            <a:avLst/>
          </a:prstGeom>
          <a:noFill/>
          <a:ln w="9525">
            <a:noFill/>
            <a:miter lim="800000"/>
            <a:headEnd/>
            <a:tailEnd/>
          </a:ln>
          <a:effectLst/>
        </p:spPr>
      </p:pic>
      <p:pic>
        <p:nvPicPr>
          <p:cNvPr id="108" name="Picture 3"/>
          <p:cNvPicPr>
            <a:picLocks noChangeAspect="1" noChangeArrowheads="1"/>
          </p:cNvPicPr>
          <p:nvPr/>
        </p:nvPicPr>
        <p:blipFill>
          <a:blip r:embed="rId9" cstate="print"/>
          <a:srcRect/>
          <a:stretch>
            <a:fillRect/>
          </a:stretch>
        </p:blipFill>
        <p:spPr bwMode="auto">
          <a:xfrm>
            <a:off x="1539240" y="6172200"/>
            <a:ext cx="792480" cy="685800"/>
          </a:xfrm>
          <a:prstGeom prst="rect">
            <a:avLst/>
          </a:prstGeom>
          <a:noFill/>
          <a:ln w="9525">
            <a:noFill/>
            <a:miter lim="800000"/>
            <a:headEnd/>
            <a:tailEnd/>
          </a:ln>
          <a:effectLst/>
        </p:spPr>
      </p:pic>
      <p:pic>
        <p:nvPicPr>
          <p:cNvPr id="109" name="Picture 4"/>
          <p:cNvPicPr>
            <a:picLocks noChangeAspect="1" noChangeArrowheads="1"/>
          </p:cNvPicPr>
          <p:nvPr/>
        </p:nvPicPr>
        <p:blipFill>
          <a:blip r:embed="rId10" cstate="print"/>
          <a:srcRect/>
          <a:stretch>
            <a:fillRect/>
          </a:stretch>
        </p:blipFill>
        <p:spPr bwMode="auto">
          <a:xfrm>
            <a:off x="0" y="6153150"/>
            <a:ext cx="1390650" cy="704850"/>
          </a:xfrm>
          <a:prstGeom prst="rect">
            <a:avLst/>
          </a:prstGeom>
          <a:noFill/>
          <a:ln w="9525">
            <a:noFill/>
            <a:miter lim="800000"/>
            <a:headEnd/>
            <a:tailEnd/>
          </a:ln>
          <a:effectLst/>
        </p:spPr>
      </p:pic>
      <p:cxnSp>
        <p:nvCxnSpPr>
          <p:cNvPr id="110" name="Straight Arrow Connector 59"/>
          <p:cNvCxnSpPr>
            <a:cxnSpLocks noChangeShapeType="1"/>
          </p:cNvCxnSpPr>
          <p:nvPr/>
        </p:nvCxnSpPr>
        <p:spPr bwMode="auto">
          <a:xfrm flipV="1">
            <a:off x="289560" y="5852160"/>
            <a:ext cx="502920" cy="259080"/>
          </a:xfrm>
          <a:prstGeom prst="straightConnector1">
            <a:avLst/>
          </a:prstGeom>
          <a:noFill/>
          <a:ln w="28575" algn="ctr">
            <a:solidFill>
              <a:schemeClr val="tx1"/>
            </a:solidFill>
            <a:round/>
            <a:headEnd type="triangle" w="med" len="med"/>
            <a:tailEnd/>
          </a:ln>
        </p:spPr>
      </p:cxnSp>
      <p:cxnSp>
        <p:nvCxnSpPr>
          <p:cNvPr id="111" name="Straight Arrow Connector 59"/>
          <p:cNvCxnSpPr>
            <a:cxnSpLocks noChangeShapeType="1"/>
          </p:cNvCxnSpPr>
          <p:nvPr/>
        </p:nvCxnSpPr>
        <p:spPr bwMode="auto">
          <a:xfrm rot="10800000">
            <a:off x="1005840" y="5836920"/>
            <a:ext cx="670560" cy="289560"/>
          </a:xfrm>
          <a:prstGeom prst="straightConnector1">
            <a:avLst/>
          </a:prstGeom>
          <a:noFill/>
          <a:ln w="28575" algn="ctr">
            <a:solidFill>
              <a:schemeClr val="tx1"/>
            </a:solidFill>
            <a:round/>
            <a:headEnd type="triangle" w="med" len="med"/>
            <a:tailEnd/>
          </a:ln>
        </p:spPr>
      </p:cxnSp>
      <p:sp>
        <p:nvSpPr>
          <p:cNvPr id="112" name="_s1030"/>
          <p:cNvSpPr>
            <a:spLocks noChangeArrowheads="1"/>
          </p:cNvSpPr>
          <p:nvPr/>
        </p:nvSpPr>
        <p:spPr bwMode="auto">
          <a:xfrm>
            <a:off x="2895600" y="537971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Occurr-</a:t>
            </a:r>
            <a:br>
              <a:rPr lang="bg-BG" sz="1400" b="1" dirty="0" smtClean="0"/>
            </a:br>
            <a:r>
              <a:rPr lang="bg-BG" sz="1400" b="1" dirty="0" smtClean="0"/>
              <a:t>ence data</a:t>
            </a:r>
            <a:endParaRPr lang="bg-BG" sz="1400" b="1" dirty="0"/>
          </a:p>
        </p:txBody>
      </p:sp>
      <p:sp>
        <p:nvSpPr>
          <p:cNvPr id="113" name="_s1030"/>
          <p:cNvSpPr>
            <a:spLocks noChangeArrowheads="1"/>
          </p:cNvSpPr>
          <p:nvPr/>
        </p:nvSpPr>
        <p:spPr bwMode="auto">
          <a:xfrm>
            <a:off x="6964680" y="5349240"/>
            <a:ext cx="198120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names</a:t>
            </a:r>
            <a:endParaRPr lang="bg-BG" b="1" dirty="0"/>
          </a:p>
        </p:txBody>
      </p:sp>
      <p:cxnSp>
        <p:nvCxnSpPr>
          <p:cNvPr id="114" name="Straight Arrow Connector 59"/>
          <p:cNvCxnSpPr>
            <a:cxnSpLocks noChangeShapeType="1"/>
          </p:cNvCxnSpPr>
          <p:nvPr/>
        </p:nvCxnSpPr>
        <p:spPr bwMode="auto">
          <a:xfrm rot="5400000" flipH="1" flipV="1">
            <a:off x="3009901" y="5981701"/>
            <a:ext cx="228598" cy="1588"/>
          </a:xfrm>
          <a:prstGeom prst="straightConnector1">
            <a:avLst/>
          </a:prstGeom>
          <a:noFill/>
          <a:ln w="28575" algn="ctr">
            <a:solidFill>
              <a:schemeClr val="tx1"/>
            </a:solidFill>
            <a:round/>
            <a:headEnd type="triangle" w="med" len="med"/>
            <a:tailEnd/>
          </a:ln>
        </p:spPr>
      </p:cxnSp>
      <p:cxnSp>
        <p:nvCxnSpPr>
          <p:cNvPr id="115" name="Straight Arrow Connector 59"/>
          <p:cNvCxnSpPr>
            <a:cxnSpLocks noChangeShapeType="1"/>
          </p:cNvCxnSpPr>
          <p:nvPr/>
        </p:nvCxnSpPr>
        <p:spPr bwMode="auto">
          <a:xfrm flipV="1">
            <a:off x="4267200" y="5852160"/>
            <a:ext cx="1112520" cy="259080"/>
          </a:xfrm>
          <a:prstGeom prst="straightConnector1">
            <a:avLst/>
          </a:prstGeom>
          <a:noFill/>
          <a:ln w="28575" algn="ctr">
            <a:solidFill>
              <a:schemeClr val="tx1"/>
            </a:solidFill>
            <a:round/>
            <a:headEnd type="triangle" w="med" len="med"/>
            <a:tailEnd/>
          </a:ln>
        </p:spPr>
      </p:cxnSp>
      <p:cxnSp>
        <p:nvCxnSpPr>
          <p:cNvPr id="116" name="Straight Arrow Connector 59"/>
          <p:cNvCxnSpPr>
            <a:cxnSpLocks noChangeShapeType="1"/>
          </p:cNvCxnSpPr>
          <p:nvPr/>
        </p:nvCxnSpPr>
        <p:spPr bwMode="auto">
          <a:xfrm rot="10800000">
            <a:off x="5715000" y="5852160"/>
            <a:ext cx="1112520" cy="228600"/>
          </a:xfrm>
          <a:prstGeom prst="straightConnector1">
            <a:avLst/>
          </a:prstGeom>
          <a:noFill/>
          <a:ln w="28575" algn="ctr">
            <a:solidFill>
              <a:schemeClr val="tx1"/>
            </a:solidFill>
            <a:round/>
            <a:headEnd type="triangle" w="med" len="med"/>
            <a:tailEnd/>
          </a:ln>
        </p:spPr>
      </p:cxnSp>
      <p:sp>
        <p:nvSpPr>
          <p:cNvPr id="117" name="_s1030"/>
          <p:cNvSpPr>
            <a:spLocks noChangeArrowheads="1"/>
          </p:cNvSpPr>
          <p:nvPr/>
        </p:nvSpPr>
        <p:spPr bwMode="auto">
          <a:xfrm>
            <a:off x="4251960" y="5364480"/>
            <a:ext cx="242316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treatments</a:t>
            </a:r>
            <a:endParaRPr lang="bg-BG" b="1" dirty="0"/>
          </a:p>
        </p:txBody>
      </p:sp>
      <p:pic>
        <p:nvPicPr>
          <p:cNvPr id="118" name="Picture 6"/>
          <p:cNvPicPr>
            <a:picLocks noChangeAspect="1" noChangeArrowheads="1"/>
          </p:cNvPicPr>
          <p:nvPr/>
        </p:nvPicPr>
        <p:blipFill>
          <a:blip r:embed="rId11" cstate="print"/>
          <a:srcRect/>
          <a:stretch>
            <a:fillRect/>
          </a:stretch>
        </p:blipFill>
        <p:spPr bwMode="auto">
          <a:xfrm>
            <a:off x="7543800" y="6186940"/>
            <a:ext cx="1021080" cy="671060"/>
          </a:xfrm>
          <a:prstGeom prst="rect">
            <a:avLst/>
          </a:prstGeom>
          <a:noFill/>
          <a:ln w="9525">
            <a:noFill/>
            <a:miter lim="800000"/>
            <a:headEnd/>
            <a:tailEnd/>
          </a:ln>
          <a:effectLst/>
        </p:spPr>
      </p:pic>
      <p:cxnSp>
        <p:nvCxnSpPr>
          <p:cNvPr id="119" name="Straight Arrow Connector 59"/>
          <p:cNvCxnSpPr>
            <a:cxnSpLocks noChangeShapeType="1"/>
          </p:cNvCxnSpPr>
          <p:nvPr/>
        </p:nvCxnSpPr>
        <p:spPr bwMode="auto">
          <a:xfrm rot="10800000">
            <a:off x="8061960" y="5775960"/>
            <a:ext cx="838200" cy="350520"/>
          </a:xfrm>
          <a:prstGeom prst="straightConnector1">
            <a:avLst/>
          </a:prstGeom>
          <a:noFill/>
          <a:ln w="28575" algn="ctr">
            <a:solidFill>
              <a:schemeClr val="tx1"/>
            </a:solidFill>
            <a:round/>
            <a:headEnd type="triangle" w="med" len="med"/>
            <a:tailEnd/>
          </a:ln>
        </p:spPr>
      </p:cxnSp>
      <p:cxnSp>
        <p:nvCxnSpPr>
          <p:cNvPr id="120" name="Straight Arrow Connector 59"/>
          <p:cNvCxnSpPr>
            <a:cxnSpLocks noChangeShapeType="1"/>
          </p:cNvCxnSpPr>
          <p:nvPr/>
        </p:nvCxnSpPr>
        <p:spPr bwMode="auto">
          <a:xfrm rot="5400000" flipH="1" flipV="1">
            <a:off x="7772403" y="5958841"/>
            <a:ext cx="335276" cy="2"/>
          </a:xfrm>
          <a:prstGeom prst="straightConnector1">
            <a:avLst/>
          </a:prstGeom>
          <a:noFill/>
          <a:ln w="28575" algn="ctr">
            <a:solidFill>
              <a:schemeClr val="tx1"/>
            </a:solidFill>
            <a:round/>
            <a:headEnd type="triangle" w="med" len="med"/>
            <a:tailEnd/>
          </a:ln>
        </p:spPr>
      </p:cxnSp>
      <p:sp>
        <p:nvSpPr>
          <p:cNvPr id="121" name="Rectangle 120"/>
          <p:cNvSpPr/>
          <p:nvPr/>
        </p:nvSpPr>
        <p:spPr>
          <a:xfrm>
            <a:off x="4920986" y="6163018"/>
            <a:ext cx="700833" cy="323165"/>
          </a:xfrm>
          <a:prstGeom prst="rect">
            <a:avLst/>
          </a:prstGeom>
        </p:spPr>
        <p:txBody>
          <a:bodyPr wrap="none">
            <a:spAutoFit/>
          </a:bodyPr>
          <a:lstStyle/>
          <a:p>
            <a:r>
              <a:rPr lang="bg-BG" b="1" dirty="0" smtClean="0">
                <a:solidFill>
                  <a:schemeClr val="tx2">
                    <a:lumMod val="25000"/>
                  </a:schemeClr>
                </a:solidFill>
              </a:rPr>
              <a:t>Plazi</a:t>
            </a:r>
            <a:endParaRPr lang="bg-BG" b="1" dirty="0">
              <a:solidFill>
                <a:schemeClr val="tx2">
                  <a:lumMod val="25000"/>
                </a:schemeClr>
              </a:solidFill>
            </a:endParaRPr>
          </a:p>
        </p:txBody>
      </p:sp>
      <p:sp>
        <p:nvSpPr>
          <p:cNvPr id="122" name="Rectangle 121"/>
          <p:cNvSpPr/>
          <p:nvPr/>
        </p:nvSpPr>
        <p:spPr>
          <a:xfrm>
            <a:off x="6888480" y="6172201"/>
            <a:ext cx="609599" cy="292388"/>
          </a:xfrm>
          <a:prstGeom prst="rect">
            <a:avLst/>
          </a:prstGeom>
        </p:spPr>
        <p:txBody>
          <a:bodyPr wrap="square">
            <a:spAutoFit/>
          </a:bodyPr>
          <a:lstStyle/>
          <a:p>
            <a:r>
              <a:rPr lang="bg-BG" sz="1300" b="1" dirty="0" smtClean="0">
                <a:solidFill>
                  <a:schemeClr val="tx2">
                    <a:lumMod val="10000"/>
                  </a:schemeClr>
                </a:solidFill>
              </a:rPr>
              <a:t>Wiki</a:t>
            </a:r>
            <a:endParaRPr lang="bg-BG" sz="1300" b="1" dirty="0">
              <a:solidFill>
                <a:schemeClr val="tx2">
                  <a:lumMod val="10000"/>
                </a:schemeClr>
              </a:solidFill>
            </a:endParaRPr>
          </a:p>
        </p:txBody>
      </p:sp>
      <p:sp>
        <p:nvSpPr>
          <p:cNvPr id="123" name="Rectangle 122"/>
          <p:cNvSpPr/>
          <p:nvPr/>
        </p:nvSpPr>
        <p:spPr>
          <a:xfrm>
            <a:off x="7612573" y="6153835"/>
            <a:ext cx="524503" cy="276999"/>
          </a:xfrm>
          <a:prstGeom prst="rect">
            <a:avLst/>
          </a:prstGeom>
        </p:spPr>
        <p:txBody>
          <a:bodyPr wrap="none">
            <a:spAutoFit/>
          </a:bodyPr>
          <a:lstStyle/>
          <a:p>
            <a:r>
              <a:rPr lang="bg-BG" sz="1200" b="1" dirty="0" smtClean="0">
                <a:solidFill>
                  <a:schemeClr val="tx2">
                    <a:lumMod val="10000"/>
                  </a:schemeClr>
                </a:solidFill>
              </a:rPr>
              <a:t>COL</a:t>
            </a:r>
            <a:endParaRPr lang="bg-BG" b="1" dirty="0">
              <a:solidFill>
                <a:schemeClr val="tx2">
                  <a:lumMod val="10000"/>
                </a:schemeClr>
              </a:solidFill>
            </a:endParaRPr>
          </a:p>
        </p:txBody>
      </p:sp>
      <p:sp>
        <p:nvSpPr>
          <p:cNvPr id="124" name="_s1030"/>
          <p:cNvSpPr>
            <a:spLocks noChangeArrowheads="1"/>
          </p:cNvSpPr>
          <p:nvPr/>
        </p:nvSpPr>
        <p:spPr bwMode="auto">
          <a:xfrm>
            <a:off x="1615440" y="539495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Biblio-</a:t>
            </a:r>
            <a:br>
              <a:rPr lang="bg-BG" sz="1400" b="1" dirty="0" smtClean="0"/>
            </a:br>
            <a:r>
              <a:rPr lang="bg-BG" sz="1400" b="1" dirty="0" smtClean="0"/>
              <a:t>graphies</a:t>
            </a:r>
            <a:endParaRPr lang="bg-BG" sz="1400" b="1" dirty="0"/>
          </a:p>
        </p:txBody>
      </p:sp>
      <p:cxnSp>
        <p:nvCxnSpPr>
          <p:cNvPr id="125" name="Straight Arrow Connector 59"/>
          <p:cNvCxnSpPr>
            <a:cxnSpLocks noChangeShapeType="1"/>
          </p:cNvCxnSpPr>
          <p:nvPr/>
        </p:nvCxnSpPr>
        <p:spPr bwMode="auto">
          <a:xfrm rot="5400000" flipH="1" flipV="1">
            <a:off x="1996440" y="5974080"/>
            <a:ext cx="259080" cy="45720"/>
          </a:xfrm>
          <a:prstGeom prst="straightConnector1">
            <a:avLst/>
          </a:prstGeom>
          <a:noFill/>
          <a:ln w="28575" algn="ctr">
            <a:solidFill>
              <a:schemeClr val="tx1"/>
            </a:solidFill>
            <a:round/>
            <a:headEnd type="triangle" w="med" len="med"/>
            <a:tailEnd/>
          </a:ln>
        </p:spPr>
      </p:cxnSp>
      <p:cxnSp>
        <p:nvCxnSpPr>
          <p:cNvPr id="128" name="Straight Arrow Connector 127"/>
          <p:cNvCxnSpPr/>
          <p:nvPr/>
        </p:nvCxnSpPr>
        <p:spPr bwMode="auto">
          <a:xfrm flipV="1">
            <a:off x="1858618" y="2534478"/>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V="1">
            <a:off x="2925418" y="2547731"/>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2" name="Straight Arrow Connector 131"/>
          <p:cNvCxnSpPr/>
          <p:nvPr/>
        </p:nvCxnSpPr>
        <p:spPr bwMode="auto">
          <a:xfrm flipV="1">
            <a:off x="3869635" y="2557669"/>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Arrow Connector 52"/>
          <p:cNvCxnSpPr/>
          <p:nvPr/>
        </p:nvCxnSpPr>
        <p:spPr bwMode="auto">
          <a:xfrm flipV="1">
            <a:off x="874643" y="2544418"/>
            <a:ext cx="1550505" cy="2594112"/>
          </a:xfrm>
          <a:prstGeom prst="straightConnector1">
            <a:avLst/>
          </a:prstGeom>
          <a:solidFill>
            <a:schemeClr val="accent1"/>
          </a:solidFill>
          <a:ln w="212725" cap="sq" cmpd="sng" algn="ctr">
            <a:solidFill>
              <a:srgbClr val="FFFF00">
                <a:alpha val="67000"/>
              </a:srgbClr>
            </a:solidFill>
            <a:prstDash val="solid"/>
            <a:round/>
            <a:headEnd type="none" w="med" len="med"/>
            <a:tailEnd type="triangle"/>
          </a:ln>
          <a:effectLst/>
        </p:spPr>
      </p:cxnSp>
      <p:cxnSp>
        <p:nvCxnSpPr>
          <p:cNvPr id="65" name="Straight Arrow Connector 64"/>
          <p:cNvCxnSpPr/>
          <p:nvPr/>
        </p:nvCxnSpPr>
        <p:spPr bwMode="auto">
          <a:xfrm flipH="1" flipV="1">
            <a:off x="2753140" y="2544419"/>
            <a:ext cx="1083364" cy="2604051"/>
          </a:xfrm>
          <a:prstGeom prst="straightConnector1">
            <a:avLst/>
          </a:prstGeom>
          <a:solidFill>
            <a:schemeClr val="accent1"/>
          </a:solidFill>
          <a:ln w="212725" cap="sq" cmpd="sng" algn="ctr">
            <a:solidFill>
              <a:srgbClr val="FFFF00">
                <a:alpha val="66000"/>
              </a:srgbClr>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61" grpId="0"/>
      <p:bldP spid="67" grpId="0"/>
      <p:bldP spid="97" grpId="0" animBg="1"/>
      <p:bldP spid="98" grpId="0" animBg="1"/>
      <p:bldP spid="99" grpId="0" animBg="1"/>
      <p:bldP spid="100" grpId="0" animBg="1"/>
      <p:bldP spid="101" grpId="0" animBg="1"/>
      <p:bldP spid="102" grpId="0" animBg="1"/>
      <p:bldP spid="112" grpId="0" animBg="1"/>
      <p:bldP spid="113" grpId="0" animBg="1"/>
      <p:bldP spid="117" grpId="0" animBg="1"/>
      <p:bldP spid="121" grpId="0"/>
      <p:bldP spid="122" grpId="0"/>
      <p:bldP spid="123" grpId="0"/>
      <p:bldP spid="1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1087" y="2127691"/>
            <a:ext cx="4214191" cy="1143000"/>
          </a:xfrm>
        </p:spPr>
        <p:txBody>
          <a:bodyPr/>
          <a:lstStyle/>
          <a:p>
            <a:r>
              <a:rPr lang="en-US" sz="4800" b="0" dirty="0" smtClean="0">
                <a:solidFill>
                  <a:schemeClr val="tx1"/>
                </a:solidFill>
              </a:rPr>
              <a:t>Revolution?</a:t>
            </a:r>
            <a:br>
              <a:rPr lang="en-US" sz="4800" b="0" dirty="0" smtClean="0">
                <a:solidFill>
                  <a:schemeClr val="tx1"/>
                </a:solidFill>
              </a:rPr>
            </a:br>
            <a:r>
              <a:rPr lang="en-US" sz="4800" b="0" dirty="0" smtClean="0">
                <a:solidFill>
                  <a:schemeClr val="tx1"/>
                </a:solidFill>
              </a:rPr>
              <a:t>Again??</a:t>
            </a:r>
            <a:br>
              <a:rPr lang="en-US" sz="4800" b="0" dirty="0" smtClean="0">
                <a:solidFill>
                  <a:schemeClr val="tx1"/>
                </a:solidFill>
              </a:rPr>
            </a:br>
            <a:endParaRPr lang="bg-BG" sz="4800" b="0" dirty="0">
              <a:solidFill>
                <a:srgbClr val="FFC000"/>
              </a:solidFill>
            </a:endParaRPr>
          </a:p>
        </p:txBody>
      </p:sp>
      <p:pic>
        <p:nvPicPr>
          <p:cNvPr id="1026" name="Picture 2" descr="http://www.1917.com/Gallery/Revolutionary_Poster/Revolutionary_POSTER_NEP.jpg"/>
          <p:cNvPicPr>
            <a:picLocks noChangeAspect="1" noChangeArrowheads="1"/>
          </p:cNvPicPr>
          <p:nvPr/>
        </p:nvPicPr>
        <p:blipFill>
          <a:blip r:embed="rId2" cstate="print"/>
          <a:srcRect/>
          <a:stretch>
            <a:fillRect/>
          </a:stretch>
        </p:blipFill>
        <p:spPr bwMode="auto">
          <a:xfrm>
            <a:off x="377687" y="509173"/>
            <a:ext cx="4238625" cy="6076951"/>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24463"/>
            <a:ext cx="8775290" cy="966019"/>
          </a:xfrm>
        </p:spPr>
        <p:txBody>
          <a:bodyPr/>
          <a:lstStyle/>
          <a:p>
            <a:r>
              <a:rPr lang="en-US" sz="4800" b="0" dirty="0" smtClean="0">
                <a:solidFill>
                  <a:schemeClr val="tx1"/>
                </a:solidFill>
              </a:rPr>
              <a:t>Novel work flows</a:t>
            </a:r>
            <a:endParaRPr lang="bg-BG" sz="4800"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solidFill>
                  <a:srgbClr val="FFC000"/>
                </a:solidFill>
              </a:rPr>
              <a:t>Authoring</a:t>
            </a:r>
          </a:p>
          <a:p>
            <a:pPr marL="514350" indent="-514350">
              <a:buSzPct val="100000"/>
              <a:buBlip>
                <a:blip r:embed="rId2"/>
              </a:buBlip>
            </a:pPr>
            <a:r>
              <a:rPr lang="en-US" dirty="0" smtClean="0"/>
              <a:t>Peer-review</a:t>
            </a:r>
            <a:endParaRPr lang="en-US" dirty="0" smtClean="0">
              <a:solidFill>
                <a:srgbClr val="FFC000"/>
              </a:solidFill>
            </a:endParaRPr>
          </a:p>
          <a:p>
            <a:pPr marL="514350" indent="-514350">
              <a:buSzPct val="100000"/>
              <a:buBlip>
                <a:blip r:embed="rId2"/>
              </a:buBlip>
            </a:pPr>
            <a:r>
              <a:rPr lang="en-US" dirty="0" smtClean="0"/>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811520" y="5537200"/>
            <a:ext cx="3332480" cy="1077218"/>
          </a:xfrm>
          <a:prstGeom prst="rect">
            <a:avLst/>
          </a:prstGeom>
        </p:spPr>
        <p:txBody>
          <a:bodyPr wrap="square">
            <a:spAutoFit/>
          </a:bodyPr>
          <a:lstStyle/>
          <a:p>
            <a:pPr algn="ctr"/>
            <a:r>
              <a:rPr lang="en-US" sz="3200" dirty="0" smtClean="0">
                <a:solidFill>
                  <a:srgbClr val="364B33"/>
                </a:solidFill>
              </a:rPr>
              <a:t>Article templates</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a:off x="0" y="0"/>
            <a:ext cx="9243228" cy="6858000"/>
          </a:xfrm>
          <a:prstGeom prst="rect">
            <a:avLst/>
          </a:prstGeom>
          <a:noFill/>
          <a:ln w="9525">
            <a:noFill/>
            <a:miter lim="800000"/>
            <a:headEnd/>
            <a:tailEnd/>
          </a:ln>
        </p:spPr>
      </p:pic>
      <p:sp>
        <p:nvSpPr>
          <p:cNvPr id="4" name="Rectangle 3"/>
          <p:cNvSpPr/>
          <p:nvPr/>
        </p:nvSpPr>
        <p:spPr>
          <a:xfrm>
            <a:off x="1493520" y="6273225"/>
            <a:ext cx="3332480" cy="584775"/>
          </a:xfrm>
          <a:prstGeom prst="rect">
            <a:avLst/>
          </a:prstGeom>
        </p:spPr>
        <p:txBody>
          <a:bodyPr wrap="square">
            <a:spAutoFit/>
          </a:bodyPr>
          <a:lstStyle/>
          <a:p>
            <a:pPr algn="ctr"/>
            <a:r>
              <a:rPr lang="en-US" sz="3200" dirty="0" smtClean="0">
                <a:solidFill>
                  <a:srgbClr val="364B33"/>
                </a:solidFill>
              </a:rPr>
              <a:t>Classifications</a:t>
            </a:r>
            <a:endParaRPr lang="bg-BG" sz="3200" dirty="0">
              <a:solidFill>
                <a:srgbClr val="364B33"/>
              </a:solidFill>
            </a:endParaRPr>
          </a:p>
        </p:txBody>
      </p:sp>
      <p:cxnSp>
        <p:nvCxnSpPr>
          <p:cNvPr id="6" name="Straight Arrow Connector 5"/>
          <p:cNvCxnSpPr/>
          <p:nvPr/>
        </p:nvCxnSpPr>
        <p:spPr>
          <a:xfrm flipH="1">
            <a:off x="949960" y="15951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cstate="print"/>
          <a:srcRect/>
          <a:stretch>
            <a:fillRect/>
          </a:stretch>
        </p:blipFill>
        <p:spPr bwMode="auto">
          <a:xfrm>
            <a:off x="0" y="0"/>
            <a:ext cx="9099550" cy="6858000"/>
          </a:xfrm>
          <a:prstGeom prst="rect">
            <a:avLst/>
          </a:prstGeom>
          <a:noFill/>
          <a:ln w="9525">
            <a:noFill/>
            <a:miter lim="800000"/>
            <a:headEnd/>
            <a:tailEnd/>
          </a:ln>
        </p:spPr>
      </p:pic>
      <p:cxnSp>
        <p:nvCxnSpPr>
          <p:cNvPr id="4" name="Straight Arrow Connector 3"/>
          <p:cNvCxnSpPr/>
          <p:nvPr/>
        </p:nvCxnSpPr>
        <p:spPr>
          <a:xfrm flipH="1">
            <a:off x="2886419" y="506543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1087120" y="14173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253357" y="5691195"/>
            <a:ext cx="3728842" cy="584775"/>
          </a:xfrm>
          <a:prstGeom prst="rect">
            <a:avLst/>
          </a:prstGeom>
        </p:spPr>
        <p:txBody>
          <a:bodyPr wrap="none">
            <a:spAutoFit/>
          </a:bodyPr>
          <a:lstStyle/>
          <a:p>
            <a:pPr algn="ctr"/>
            <a:r>
              <a:rPr lang="en-US" sz="3200" dirty="0" smtClean="0">
                <a:solidFill>
                  <a:srgbClr val="364B33"/>
                </a:solidFill>
              </a:rPr>
              <a:t>Invite co-authors</a:t>
            </a:r>
            <a:endParaRPr lang="bg-BG" sz="3200" dirty="0">
              <a:solidFill>
                <a:srgbClr val="364B3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38260"/>
            <a:ext cx="9144000" cy="6896260"/>
          </a:xfrm>
          <a:prstGeom prst="rect">
            <a:avLst/>
          </a:prstGeom>
          <a:noFill/>
          <a:ln w="9525">
            <a:noFill/>
            <a:miter lim="800000"/>
            <a:headEnd/>
            <a:tailEnd/>
          </a:ln>
        </p:spPr>
      </p:pic>
      <p:sp>
        <p:nvSpPr>
          <p:cNvPr id="4" name="Rectangle 3"/>
          <p:cNvSpPr/>
          <p:nvPr/>
        </p:nvSpPr>
        <p:spPr>
          <a:xfrm>
            <a:off x="4095063" y="6130386"/>
            <a:ext cx="4834080" cy="523220"/>
          </a:xfrm>
          <a:prstGeom prst="rect">
            <a:avLst/>
          </a:prstGeom>
        </p:spPr>
        <p:txBody>
          <a:bodyPr wrap="none">
            <a:spAutoFit/>
          </a:bodyPr>
          <a:lstStyle/>
          <a:p>
            <a:pPr algn="ctr"/>
            <a:r>
              <a:rPr lang="en-US" sz="2800" dirty="0" smtClean="0">
                <a:solidFill>
                  <a:srgbClr val="364B33"/>
                </a:solidFill>
              </a:rPr>
              <a:t>Import co-author’s profile</a:t>
            </a:r>
            <a:endParaRPr lang="bg-BG" sz="2800" dirty="0">
              <a:solidFill>
                <a:srgbClr val="364B33"/>
              </a:solidFill>
            </a:endParaRPr>
          </a:p>
        </p:txBody>
      </p:sp>
      <p:cxnSp>
        <p:nvCxnSpPr>
          <p:cNvPr id="5" name="Straight Arrow Connector 4"/>
          <p:cNvCxnSpPr/>
          <p:nvPr/>
        </p:nvCxnSpPr>
        <p:spPr>
          <a:xfrm flipH="1">
            <a:off x="1087120" y="9033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73447" y="1"/>
            <a:ext cx="9217447" cy="6858000"/>
          </a:xfrm>
          <a:prstGeom prst="rect">
            <a:avLst/>
          </a:prstGeom>
          <a:noFill/>
          <a:ln w="9525">
            <a:noFill/>
            <a:miter lim="800000"/>
            <a:headEnd/>
            <a:tailEnd/>
          </a:ln>
        </p:spPr>
      </p:pic>
      <p:cxnSp>
        <p:nvCxnSpPr>
          <p:cNvPr id="4" name="Straight Arrow Connector 3"/>
          <p:cNvCxnSpPr/>
          <p:nvPr/>
        </p:nvCxnSpPr>
        <p:spPr>
          <a:xfrm flipH="1">
            <a:off x="6390409" y="28464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350201" y="6086050"/>
            <a:ext cx="4246676" cy="584775"/>
          </a:xfrm>
          <a:prstGeom prst="rect">
            <a:avLst/>
          </a:prstGeom>
        </p:spPr>
        <p:txBody>
          <a:bodyPr wrap="none">
            <a:spAutoFit/>
          </a:bodyPr>
          <a:lstStyle/>
          <a:p>
            <a:pPr algn="ctr"/>
            <a:r>
              <a:rPr lang="en-US" sz="3200" dirty="0" smtClean="0">
                <a:solidFill>
                  <a:srgbClr val="364B33"/>
                </a:solidFill>
              </a:rPr>
              <a:t>Describe new </a:t>
            </a:r>
            <a:r>
              <a:rPr lang="en-US" sz="3200" dirty="0" err="1" smtClean="0">
                <a:solidFill>
                  <a:srgbClr val="364B33"/>
                </a:solidFill>
              </a:rPr>
              <a:t>taxon</a:t>
            </a:r>
            <a:endParaRPr lang="bg-BG" sz="3200" dirty="0">
              <a:solidFill>
                <a:srgbClr val="364B33"/>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accent2">
                    <a:lumMod val="75000"/>
                  </a:schemeClr>
                </a:solidFill>
              </a:rPr>
              <a:t>Structure of the checklist filed</a:t>
            </a:r>
            <a:endParaRPr lang="bg-BG" sz="2800" dirty="0"/>
          </a:p>
        </p:txBody>
      </p:sp>
      <p:pic>
        <p:nvPicPr>
          <p:cNvPr id="103426" name="Picture 2" descr="J:\CONGRESSES_MEETINGS_WORKSHOPS\2013\PROIBIOSPHERE_BERLIN_MAY\checklist structure.jpg"/>
          <p:cNvPicPr>
            <a:picLocks noChangeAspect="1" noChangeArrowheads="1"/>
          </p:cNvPicPr>
          <p:nvPr/>
        </p:nvPicPr>
        <p:blipFill>
          <a:blip r:embed="rId2" cstate="print"/>
          <a:srcRect/>
          <a:stretch>
            <a:fillRect/>
          </a:stretch>
        </p:blipFill>
        <p:spPr bwMode="auto">
          <a:xfrm>
            <a:off x="0" y="636588"/>
            <a:ext cx="9132153" cy="4814047"/>
          </a:xfrm>
          <a:prstGeom prst="rect">
            <a:avLst/>
          </a:prstGeom>
          <a:noFill/>
        </p:spPr>
      </p:pic>
      <p:sp>
        <p:nvSpPr>
          <p:cNvPr id="6" name="Rectangle 5"/>
          <p:cNvSpPr/>
          <p:nvPr/>
        </p:nvSpPr>
        <p:spPr>
          <a:xfrm>
            <a:off x="313765" y="3451412"/>
            <a:ext cx="1425388" cy="197223"/>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5361" name="Picture 1" descr="J:\CONGRESSES_MEETINGS_WORKSHOPS\2013\PROIBIOSPHERE_BERLIN_MAY\external links.jpg"/>
          <p:cNvPicPr>
            <a:picLocks noChangeAspect="1" noChangeArrowheads="1"/>
          </p:cNvPicPr>
          <p:nvPr/>
        </p:nvPicPr>
        <p:blipFill>
          <a:blip r:embed="rId3" cstate="print"/>
          <a:srcRect/>
          <a:stretch>
            <a:fillRect/>
          </a:stretch>
        </p:blipFill>
        <p:spPr bwMode="auto">
          <a:xfrm>
            <a:off x="2098013" y="1520617"/>
            <a:ext cx="7045987" cy="4193689"/>
          </a:xfrm>
          <a:prstGeom prst="rect">
            <a:avLst/>
          </a:prstGeom>
          <a:noFill/>
        </p:spPr>
      </p:pic>
      <p:sp>
        <p:nvSpPr>
          <p:cNvPr id="7" name="Rectangle 6"/>
          <p:cNvSpPr/>
          <p:nvPr/>
        </p:nvSpPr>
        <p:spPr>
          <a:xfrm>
            <a:off x="5973729" y="5088524"/>
            <a:ext cx="2973891" cy="584775"/>
          </a:xfrm>
          <a:prstGeom prst="rect">
            <a:avLst/>
          </a:prstGeom>
        </p:spPr>
        <p:txBody>
          <a:bodyPr wrap="none">
            <a:spAutoFit/>
          </a:bodyPr>
          <a:lstStyle/>
          <a:p>
            <a:pPr algn="ctr"/>
            <a:r>
              <a:rPr lang="en-US" sz="3200" dirty="0" smtClean="0">
                <a:solidFill>
                  <a:srgbClr val="364B33"/>
                </a:solidFill>
              </a:rPr>
              <a:t>External links</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98" y="0"/>
            <a:ext cx="8229600" cy="1143000"/>
          </a:xfrm>
        </p:spPr>
        <p:txBody>
          <a:bodyPr/>
          <a:lstStyle/>
          <a:p>
            <a:r>
              <a:rPr lang="en-US" sz="4800" b="0" dirty="0" smtClean="0">
                <a:solidFill>
                  <a:schemeClr val="tx1"/>
                </a:solidFill>
              </a:rPr>
              <a:t>External links</a:t>
            </a:r>
            <a:endParaRPr lang="bg-BG" sz="4800" b="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69433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sp>
        <p:nvSpPr>
          <p:cNvPr id="7" name="Rectangle 6"/>
          <p:cNvSpPr/>
          <p:nvPr/>
        </p:nvSpPr>
        <p:spPr>
          <a:xfrm>
            <a:off x="6320115" y="4858871"/>
            <a:ext cx="2653553" cy="125505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46809" y="0"/>
            <a:ext cx="8229600" cy="1143000"/>
          </a:xfrm>
        </p:spPr>
        <p:txBody>
          <a:bodyPr/>
          <a:lstStyle/>
          <a:p>
            <a:pPr lvl="0"/>
            <a:r>
              <a:rPr lang="en-US" b="1" dirty="0" smtClean="0">
                <a:solidFill>
                  <a:schemeClr val="tx1"/>
                </a:solidFill>
              </a:rPr>
              <a:t>Import </a:t>
            </a:r>
            <a:r>
              <a:rPr lang="en-US" b="1" dirty="0" err="1" smtClean="0">
                <a:solidFill>
                  <a:schemeClr val="tx1"/>
                </a:solidFill>
              </a:rPr>
              <a:t>DwC</a:t>
            </a:r>
            <a:r>
              <a:rPr lang="en-US" b="1" dirty="0" smtClean="0">
                <a:solidFill>
                  <a:schemeClr val="tx1"/>
                </a:solidFill>
              </a:rPr>
              <a:t> data</a:t>
            </a:r>
            <a:endParaRPr lang="bg-BG" sz="28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0355" name="Picture 3" descr="J:\CONGRESSES_MEETINGS_WORKSHOPS\2013\PROIBIOSPHERE_BERLIN_MAY\import.jpg"/>
          <p:cNvPicPr>
            <a:picLocks noChangeAspect="1" noChangeArrowheads="1"/>
          </p:cNvPicPr>
          <p:nvPr/>
        </p:nvPicPr>
        <p:blipFill>
          <a:blip r:embed="rId2" cstate="print"/>
          <a:srcRect/>
          <a:stretch>
            <a:fillRect/>
          </a:stretch>
        </p:blipFill>
        <p:spPr bwMode="auto">
          <a:xfrm>
            <a:off x="0" y="1005599"/>
            <a:ext cx="9144000" cy="5852401"/>
          </a:xfrm>
          <a:prstGeom prst="rect">
            <a:avLst/>
          </a:prstGeom>
          <a:noFill/>
        </p:spPr>
      </p:pic>
      <p:sp>
        <p:nvSpPr>
          <p:cNvPr id="17" name="Down Arrow 16"/>
          <p:cNvSpPr/>
          <p:nvPr/>
        </p:nvSpPr>
        <p:spPr>
          <a:xfrm rot="2867452">
            <a:off x="2909905" y="24822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solidFill>
                  <a:schemeClr val="tx1"/>
                </a:solidFill>
              </a:rPr>
              <a:t>DwC</a:t>
            </a:r>
            <a:r>
              <a:rPr lang="en-US" b="0" dirty="0" smtClean="0">
                <a:solidFill>
                  <a:schemeClr val="tx1"/>
                </a:solidFill>
              </a:rPr>
              <a:t> Template</a:t>
            </a:r>
            <a:endParaRPr lang="bg-BG" b="0" dirty="0">
              <a:solidFill>
                <a:schemeClr val="tx1"/>
              </a:solidFill>
            </a:endParaRPr>
          </a:p>
        </p:txBody>
      </p:sp>
      <p:pic>
        <p:nvPicPr>
          <p:cNvPr id="3" name="Picture 2" descr="Checklist1.png"/>
          <p:cNvPicPr>
            <a:picLocks noChangeAspect="1"/>
          </p:cNvPicPr>
          <p:nvPr/>
        </p:nvPicPr>
        <p:blipFill>
          <a:blip r:embed="rId2" cstate="print"/>
          <a:stretch>
            <a:fillRect/>
          </a:stretch>
        </p:blipFill>
        <p:spPr>
          <a:xfrm>
            <a:off x="0" y="1557241"/>
            <a:ext cx="9144000" cy="3743517"/>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3035" y="1729408"/>
            <a:ext cx="4740965" cy="2305879"/>
          </a:xfrm>
        </p:spPr>
        <p:txBody>
          <a:bodyPr/>
          <a:lstStyle/>
          <a:p>
            <a:r>
              <a:rPr lang="en-US" sz="4800" b="0" dirty="0" smtClean="0">
                <a:solidFill>
                  <a:schemeClr val="tx1"/>
                </a:solidFill>
              </a:rPr>
              <a:t> …</a:t>
            </a:r>
            <a:r>
              <a:rPr lang="en-US" sz="4000" b="0" dirty="0" smtClean="0">
                <a:solidFill>
                  <a:schemeClr val="tx1"/>
                </a:solidFill>
              </a:rPr>
              <a:t>but if there is a bottleneck, </a:t>
            </a:r>
            <a:br>
              <a:rPr lang="en-US" sz="4000" b="0" dirty="0" smtClean="0">
                <a:solidFill>
                  <a:schemeClr val="tx1"/>
                </a:solidFill>
              </a:rPr>
            </a:br>
            <a:r>
              <a:rPr lang="en-US" sz="4000" b="0" dirty="0" smtClean="0">
                <a:solidFill>
                  <a:schemeClr val="tx1"/>
                </a:solidFill>
              </a:rPr>
              <a:t>then expect  </a:t>
            </a:r>
            <a:br>
              <a:rPr lang="en-US" sz="4000" b="0" dirty="0" smtClean="0">
                <a:solidFill>
                  <a:schemeClr val="tx1"/>
                </a:solidFill>
              </a:rPr>
            </a:br>
            <a:r>
              <a:rPr lang="en-US" sz="4000" b="0" dirty="0" smtClean="0">
                <a:solidFill>
                  <a:schemeClr val="tx1"/>
                </a:solidFill>
              </a:rPr>
              <a:t>a revolution!</a:t>
            </a:r>
            <a:endParaRPr lang="bg-BG" b="0" dirty="0">
              <a:solidFill>
                <a:srgbClr val="FFC000"/>
              </a:solidFill>
            </a:endParaRPr>
          </a:p>
        </p:txBody>
      </p:sp>
      <p:pic>
        <p:nvPicPr>
          <p:cNvPr id="134148" name="Picture 4" descr="https://encrypted-tbn3.gstatic.com/images?q=tbn:ANd9GcR11ugjne-JqXl0QJsNcOKRLaGRL3znhJsuuG5O1ggpPfhVtFjW5w"/>
          <p:cNvPicPr>
            <a:picLocks noChangeAspect="1" noChangeArrowheads="1"/>
          </p:cNvPicPr>
          <p:nvPr/>
        </p:nvPicPr>
        <p:blipFill>
          <a:blip r:embed="rId2" cstate="print"/>
          <a:srcRect/>
          <a:stretch>
            <a:fillRect/>
          </a:stretch>
        </p:blipFill>
        <p:spPr bwMode="auto">
          <a:xfrm>
            <a:off x="165513" y="1181098"/>
            <a:ext cx="4221531" cy="4911588"/>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list2.png"/>
          <p:cNvPicPr>
            <a:picLocks noChangeAspect="1"/>
          </p:cNvPicPr>
          <p:nvPr/>
        </p:nvPicPr>
        <p:blipFill>
          <a:blip r:embed="rId2" cstate="print"/>
          <a:stretch>
            <a:fillRect/>
          </a:stretch>
        </p:blipFill>
        <p:spPr>
          <a:xfrm>
            <a:off x="0" y="1557241"/>
            <a:ext cx="9144000" cy="3743517"/>
          </a:xfrm>
          <a:prstGeom prst="rect">
            <a:avLst/>
          </a:prstGeom>
        </p:spPr>
      </p:pic>
      <p:sp>
        <p:nvSpPr>
          <p:cNvPr id="4" name="Rectangle 3"/>
          <p:cNvSpPr/>
          <p:nvPr/>
        </p:nvSpPr>
        <p:spPr>
          <a:xfrm>
            <a:off x="2387345" y="430700"/>
            <a:ext cx="4619791" cy="830997"/>
          </a:xfrm>
          <a:prstGeom prst="rect">
            <a:avLst/>
          </a:prstGeom>
        </p:spPr>
        <p:txBody>
          <a:bodyPr wrap="none">
            <a:spAutoFit/>
          </a:bodyPr>
          <a:lstStyle/>
          <a:p>
            <a:pPr algn="ctr"/>
            <a:r>
              <a:rPr lang="en-US" sz="4800" dirty="0" err="1" smtClean="0"/>
              <a:t>DwC</a:t>
            </a:r>
            <a:r>
              <a:rPr lang="en-US" sz="4800" dirty="0" smtClean="0"/>
              <a:t> Template</a:t>
            </a:r>
            <a:endParaRPr lang="bg-BG" sz="4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list3.png"/>
          <p:cNvPicPr>
            <a:picLocks noChangeAspect="1"/>
          </p:cNvPicPr>
          <p:nvPr/>
        </p:nvPicPr>
        <p:blipFill>
          <a:blip r:embed="rId2" cstate="print"/>
          <a:stretch>
            <a:fillRect/>
          </a:stretch>
        </p:blipFill>
        <p:spPr>
          <a:xfrm>
            <a:off x="0" y="1557241"/>
            <a:ext cx="9144000" cy="3743517"/>
          </a:xfrm>
          <a:prstGeom prst="rect">
            <a:avLst/>
          </a:prstGeom>
        </p:spPr>
      </p:pic>
      <p:sp>
        <p:nvSpPr>
          <p:cNvPr id="4" name="Rectangle 3"/>
          <p:cNvSpPr/>
          <p:nvPr/>
        </p:nvSpPr>
        <p:spPr>
          <a:xfrm>
            <a:off x="2075067" y="412614"/>
            <a:ext cx="4619791" cy="830997"/>
          </a:xfrm>
          <a:prstGeom prst="rect">
            <a:avLst/>
          </a:prstGeom>
        </p:spPr>
        <p:txBody>
          <a:bodyPr wrap="none">
            <a:spAutoFit/>
          </a:bodyPr>
          <a:lstStyle/>
          <a:p>
            <a:pPr algn="ctr"/>
            <a:r>
              <a:rPr lang="en-US" sz="4800" dirty="0" err="1" smtClean="0"/>
              <a:t>DwC</a:t>
            </a:r>
            <a:r>
              <a:rPr lang="en-US" sz="4800" dirty="0" smtClean="0"/>
              <a:t> Template</a:t>
            </a:r>
            <a:endParaRPr lang="bg-BG" sz="48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2" y="384463"/>
            <a:ext cx="3636818" cy="2369128"/>
          </a:xfrm>
        </p:spPr>
        <p:txBody>
          <a:bodyPr/>
          <a:lstStyle/>
          <a:p>
            <a:pPr lvl="0"/>
            <a:r>
              <a:rPr lang="en-US" sz="4000" b="0" dirty="0" err="1" smtClean="0">
                <a:solidFill>
                  <a:schemeClr val="tx1"/>
                </a:solidFill>
              </a:rPr>
              <a:t>DwC</a:t>
            </a:r>
            <a:r>
              <a:rPr lang="en-US" sz="4000" b="0" dirty="0" smtClean="0">
                <a:solidFill>
                  <a:schemeClr val="tx1"/>
                </a:solidFill>
              </a:rPr>
              <a:t> terms visible in text</a:t>
            </a:r>
            <a:endParaRPr lang="bg-BG" sz="4000"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descr="J:\CONGRESSES_MEETINGS_WORKSHOPS\2013\PROIBIOSPHERE_BERLIN_MAY\new species2.jpg"/>
          <p:cNvPicPr>
            <a:picLocks noChangeAspect="1" noChangeArrowheads="1"/>
          </p:cNvPicPr>
          <p:nvPr/>
        </p:nvPicPr>
        <p:blipFill>
          <a:blip r:embed="rId2" cstate="print"/>
          <a:srcRect/>
          <a:stretch>
            <a:fillRect/>
          </a:stretch>
        </p:blipFill>
        <p:spPr bwMode="auto">
          <a:xfrm>
            <a:off x="0" y="636589"/>
            <a:ext cx="5445532" cy="6221412"/>
          </a:xfrm>
          <a:prstGeom prst="rect">
            <a:avLst/>
          </a:prstGeom>
          <a:noFill/>
        </p:spPr>
      </p:pic>
      <p:grpSp>
        <p:nvGrpSpPr>
          <p:cNvPr id="2" name="Group 14"/>
          <p:cNvGrpSpPr/>
          <p:nvPr/>
        </p:nvGrpSpPr>
        <p:grpSpPr>
          <a:xfrm>
            <a:off x="82829" y="1766046"/>
            <a:ext cx="8475290" cy="4049742"/>
            <a:chOff x="82829" y="1766046"/>
            <a:chExt cx="8475290" cy="4049742"/>
          </a:xfrm>
        </p:grpSpPr>
        <p:sp>
          <p:nvSpPr>
            <p:cNvPr id="12" name="Rectangle 11"/>
            <p:cNvSpPr/>
            <p:nvPr/>
          </p:nvSpPr>
          <p:spPr>
            <a:xfrm>
              <a:off x="82829" y="1766046"/>
              <a:ext cx="5251172" cy="12550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4" name="Picture 4" descr="J:\CONGRESSES_MEETINGS_WORKSHOPS\2013\PROIBIOSPHERE_BERLIN_MAY\darwin_core.jpg"/>
            <p:cNvPicPr>
              <a:picLocks noChangeAspect="1" noChangeArrowheads="1"/>
            </p:cNvPicPr>
            <p:nvPr/>
          </p:nvPicPr>
          <p:blipFill>
            <a:blip r:embed="rId3" cstate="print"/>
            <a:srcRect/>
            <a:stretch>
              <a:fillRect/>
            </a:stretch>
          </p:blipFill>
          <p:spPr bwMode="auto">
            <a:xfrm>
              <a:off x="229906" y="3550024"/>
              <a:ext cx="8328213" cy="2265764"/>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 y="0"/>
            <a:ext cx="8229600" cy="644236"/>
          </a:xfrm>
        </p:spPr>
        <p:txBody>
          <a:bodyPr/>
          <a:lstStyle/>
          <a:p>
            <a:pPr lvl="0"/>
            <a:r>
              <a:rPr lang="en-US" b="0" dirty="0" smtClean="0">
                <a:solidFill>
                  <a:schemeClr val="tx1"/>
                </a:solidFill>
              </a:rPr>
              <a:t>Compose plates</a:t>
            </a:r>
            <a:endParaRPr lang="bg-BG"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0" y="654423"/>
            <a:ext cx="7954238" cy="5860875"/>
          </a:xfrm>
          <a:prstGeom prst="rect">
            <a:avLst/>
          </a:prstGeom>
          <a:noFill/>
          <a:ln w="9525">
            <a:noFill/>
            <a:miter lim="800000"/>
            <a:headEnd/>
            <a:tailEnd/>
          </a:ln>
        </p:spPr>
      </p:pic>
      <p:sp>
        <p:nvSpPr>
          <p:cNvPr id="10" name="Right Arrow 9"/>
          <p:cNvSpPr/>
          <p:nvPr/>
        </p:nvSpPr>
        <p:spPr>
          <a:xfrm rot="8957193">
            <a:off x="1332167" y="1067414"/>
            <a:ext cx="489891" cy="2311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2" name="Picture 2" descr="J:\CONGRESSES_MEETINGS_WORKSHOPS\2013\PROIBIOSPHERE_BERLIN_MAY\images.jpg"/>
          <p:cNvPicPr>
            <a:picLocks noChangeAspect="1" noChangeArrowheads="1"/>
          </p:cNvPicPr>
          <p:nvPr/>
        </p:nvPicPr>
        <p:blipFill>
          <a:blip r:embed="rId3" cstate="print"/>
          <a:srcRect/>
          <a:stretch>
            <a:fillRect/>
          </a:stretch>
        </p:blipFill>
        <p:spPr bwMode="auto">
          <a:xfrm>
            <a:off x="1973754" y="654423"/>
            <a:ext cx="7170246" cy="620357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cxnSp>
        <p:nvCxnSpPr>
          <p:cNvPr id="4" name="Straight Arrow Connector 3"/>
          <p:cNvCxnSpPr/>
          <p:nvPr/>
        </p:nvCxnSpPr>
        <p:spPr>
          <a:xfrm flipH="1">
            <a:off x="6072446" y="2597727"/>
            <a:ext cx="494609" cy="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926" y="-83168"/>
            <a:ext cx="9122074" cy="6941167"/>
          </a:xfrm>
          <a:prstGeom prst="rect">
            <a:avLst/>
          </a:prstGeom>
          <a:noFill/>
          <a:ln w="9525">
            <a:noFill/>
            <a:miter lim="800000"/>
            <a:headEnd/>
            <a:tailEnd/>
          </a:ln>
        </p:spPr>
      </p:pic>
      <p:cxnSp>
        <p:nvCxnSpPr>
          <p:cNvPr id="3" name="Straight Arrow Connector 2"/>
          <p:cNvCxnSpPr/>
          <p:nvPr/>
        </p:nvCxnSpPr>
        <p:spPr>
          <a:xfrm flipH="1">
            <a:off x="2462645" y="176530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297587" y="4870315"/>
            <a:ext cx="4144084" cy="584775"/>
          </a:xfrm>
          <a:prstGeom prst="rect">
            <a:avLst/>
          </a:prstGeom>
        </p:spPr>
        <p:txBody>
          <a:bodyPr wrap="none">
            <a:spAutoFit/>
          </a:bodyPr>
          <a:lstStyle/>
          <a:p>
            <a:pPr algn="ctr"/>
            <a:r>
              <a:rPr lang="en-US" sz="3200" dirty="0" smtClean="0">
                <a:solidFill>
                  <a:srgbClr val="364B33"/>
                </a:solidFill>
              </a:rPr>
              <a:t>Pick up a reference</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1" y="0"/>
            <a:ext cx="9144000" cy="6900981"/>
          </a:xfrm>
          <a:prstGeom prst="rect">
            <a:avLst/>
          </a:prstGeom>
          <a:noFill/>
          <a:ln w="9525">
            <a:noFill/>
            <a:miter lim="800000"/>
            <a:headEnd/>
            <a:tailEnd/>
          </a:ln>
        </p:spPr>
      </p:pic>
      <p:cxnSp>
        <p:nvCxnSpPr>
          <p:cNvPr id="4" name="Straight Arrow Connector 3"/>
          <p:cNvCxnSpPr/>
          <p:nvPr/>
        </p:nvCxnSpPr>
        <p:spPr>
          <a:xfrm flipH="1" flipV="1">
            <a:off x="332509" y="2111667"/>
            <a:ext cx="207818" cy="507998"/>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25485" y="4703615"/>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391152" y="4828750"/>
            <a:ext cx="3474028" cy="584775"/>
          </a:xfrm>
          <a:prstGeom prst="rect">
            <a:avLst/>
          </a:prstGeom>
        </p:spPr>
        <p:txBody>
          <a:bodyPr wrap="none">
            <a:spAutoFit/>
          </a:bodyPr>
          <a:lstStyle/>
          <a:p>
            <a:pPr algn="ctr"/>
            <a:r>
              <a:rPr lang="en-US" sz="3200" dirty="0" smtClean="0">
                <a:solidFill>
                  <a:srgbClr val="364B33"/>
                </a:solidFill>
              </a:rPr>
              <a:t>Cite a reference</a:t>
            </a:r>
            <a:endParaRPr lang="bg-BG" sz="3200" dirty="0">
              <a:solidFill>
                <a:srgbClr val="364B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T_Screen5-identification-keys-builder.jpg"/>
          <p:cNvPicPr>
            <a:picLocks noChangeAspect="1"/>
          </p:cNvPicPr>
          <p:nvPr/>
        </p:nvPicPr>
        <p:blipFill>
          <a:blip r:embed="rId2" cstate="print"/>
          <a:stretch>
            <a:fillRect/>
          </a:stretch>
        </p:blipFill>
        <p:spPr>
          <a:xfrm>
            <a:off x="1" y="1"/>
            <a:ext cx="9144000" cy="6858000"/>
          </a:xfrm>
          <a:prstGeom prst="rect">
            <a:avLst/>
          </a:prstGeom>
        </p:spPr>
      </p:pic>
      <p:sp>
        <p:nvSpPr>
          <p:cNvPr id="3" name="Rectangle 2"/>
          <p:cNvSpPr/>
          <p:nvPr/>
        </p:nvSpPr>
        <p:spPr>
          <a:xfrm>
            <a:off x="6385560" y="3931036"/>
            <a:ext cx="2987040" cy="954107"/>
          </a:xfrm>
          <a:prstGeom prst="rect">
            <a:avLst/>
          </a:prstGeom>
        </p:spPr>
        <p:txBody>
          <a:bodyPr wrap="square">
            <a:spAutoFit/>
          </a:bodyPr>
          <a:lstStyle/>
          <a:p>
            <a:pPr algn="ctr"/>
            <a:r>
              <a:rPr lang="en-US" sz="2800" dirty="0" smtClean="0">
                <a:solidFill>
                  <a:srgbClr val="364B33"/>
                </a:solidFill>
              </a:rPr>
              <a:t>Construction </a:t>
            </a:r>
            <a:br>
              <a:rPr lang="en-US" sz="2800" dirty="0" smtClean="0">
                <a:solidFill>
                  <a:srgbClr val="364B33"/>
                </a:solidFill>
              </a:rPr>
            </a:br>
            <a:r>
              <a:rPr lang="en-US" sz="2800" dirty="0" smtClean="0">
                <a:solidFill>
                  <a:srgbClr val="364B33"/>
                </a:solidFill>
              </a:rPr>
              <a:t>of keys</a:t>
            </a:r>
            <a:endParaRPr lang="bg-BG" sz="2800" dirty="0">
              <a:solidFill>
                <a:srgbClr val="364B33"/>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descr="PWT_Screen4-preview-identification-key.jpg"/>
          <p:cNvPicPr>
            <a:picLocks noGrp="1" noChangeAspect="1"/>
          </p:cNvPicPr>
          <p:nvPr>
            <p:ph idx="1"/>
          </p:nvPr>
        </p:nvPicPr>
        <p:blipFill>
          <a:blip r:embed="rId2" cstate="print"/>
          <a:stretch>
            <a:fillRect/>
          </a:stretch>
        </p:blipFill>
        <p:spPr>
          <a:xfrm>
            <a:off x="0" y="-207566"/>
            <a:ext cx="9144000" cy="7065565"/>
          </a:xfrm>
        </p:spPr>
      </p:pic>
      <p:sp>
        <p:nvSpPr>
          <p:cNvPr id="5" name="Rectangle 4"/>
          <p:cNvSpPr/>
          <p:nvPr/>
        </p:nvSpPr>
        <p:spPr>
          <a:xfrm>
            <a:off x="2997200" y="5892800"/>
            <a:ext cx="3332480" cy="584775"/>
          </a:xfrm>
          <a:prstGeom prst="rect">
            <a:avLst/>
          </a:prstGeom>
        </p:spPr>
        <p:txBody>
          <a:bodyPr wrap="square">
            <a:spAutoFit/>
          </a:bodyPr>
          <a:lstStyle/>
          <a:p>
            <a:pPr algn="ctr"/>
            <a:r>
              <a:rPr lang="en-US" sz="3200" dirty="0" smtClean="0">
                <a:solidFill>
                  <a:srgbClr val="364B33"/>
                </a:solidFill>
              </a:rPr>
              <a:t>Key preview</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02" name="Picture 10" descr="http://www.scarletdash.co.uk/wp-content/uploads/Cherries.jpg"/>
          <p:cNvPicPr>
            <a:picLocks noChangeAspect="1" noChangeArrowheads="1"/>
          </p:cNvPicPr>
          <p:nvPr/>
        </p:nvPicPr>
        <p:blipFill>
          <a:blip r:embed="rId2" cstate="print"/>
          <a:srcRect/>
          <a:stretch>
            <a:fillRect/>
          </a:stretch>
        </p:blipFill>
        <p:spPr bwMode="auto">
          <a:xfrm>
            <a:off x="1557655" y="1341755"/>
            <a:ext cx="6096000" cy="457200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691"/>
            <a:ext cx="8229600" cy="1143000"/>
          </a:xfrm>
        </p:spPr>
        <p:txBody>
          <a:bodyPr/>
          <a:lstStyle/>
          <a:p>
            <a:r>
              <a:rPr lang="en-US" sz="4800" b="0" dirty="0" smtClean="0">
                <a:solidFill>
                  <a:schemeClr val="tx1"/>
                </a:solidFill>
              </a:rPr>
              <a:t>The “Publishing Bottleneck in Biodiversity”?</a:t>
            </a:r>
            <a:br>
              <a:rPr lang="en-US" sz="4800" b="0" dirty="0" smtClean="0">
                <a:solidFill>
                  <a:schemeClr val="tx1"/>
                </a:solidFill>
              </a:rPr>
            </a:br>
            <a:r>
              <a:rPr lang="en-US" sz="2800" b="0" dirty="0" smtClean="0">
                <a:solidFill>
                  <a:schemeClr val="tx1"/>
                </a:solidFill>
              </a:rPr>
              <a:t/>
            </a:r>
            <a:br>
              <a:rPr lang="en-US" sz="2800" b="0" dirty="0" smtClean="0">
                <a:solidFill>
                  <a:schemeClr val="tx1"/>
                </a:solidFill>
              </a:rPr>
            </a:br>
            <a:r>
              <a:rPr lang="en-US" sz="4800" b="0" dirty="0" smtClean="0">
                <a:solidFill>
                  <a:srgbClr val="FFC000"/>
                </a:solidFill>
              </a:rPr>
              <a:t>What is that?</a:t>
            </a:r>
            <a:endParaRPr lang="bg-BG" sz="4800" b="0" dirty="0">
              <a:solidFill>
                <a:srgbClr val="FFC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rgbClr val="FFC000"/>
                </a:solidFill>
              </a:rPr>
              <a:t>No author guidelines!</a:t>
            </a:r>
            <a:r>
              <a:rPr lang="en-US" sz="4800" b="0" dirty="0" smtClean="0">
                <a:solidFill>
                  <a:schemeClr val="tx1"/>
                </a:solidFill>
              </a:rPr>
              <a:t> The tool will guide you! </a:t>
            </a:r>
            <a:endParaRPr lang="bg-BG" sz="4800" b="0" dirty="0">
              <a:solidFill>
                <a:srgbClr val="FFC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chemeClr val="tx1"/>
                </a:solidFill>
              </a:rPr>
              <a:t>Authors </a:t>
            </a:r>
            <a:r>
              <a:rPr lang="en-US" sz="4800" b="0" dirty="0" smtClean="0">
                <a:solidFill>
                  <a:srgbClr val="FFC000"/>
                </a:solidFill>
              </a:rPr>
              <a:t>do not </a:t>
            </a:r>
            <a:r>
              <a:rPr lang="en-US" sz="4800" b="0" dirty="0" smtClean="0">
                <a:solidFill>
                  <a:schemeClr val="tx1"/>
                </a:solidFill>
              </a:rPr>
              <a:t>need to markup or hyperlink </a:t>
            </a:r>
            <a:r>
              <a:rPr lang="en-US" sz="4800" b="0" dirty="0" smtClean="0">
                <a:solidFill>
                  <a:srgbClr val="FFC000"/>
                </a:solidFill>
              </a:rPr>
              <a:t>anything!</a:t>
            </a:r>
            <a:br>
              <a:rPr lang="en-US" sz="4800" b="0" dirty="0" smtClean="0">
                <a:solidFill>
                  <a:srgbClr val="FFC000"/>
                </a:solidFill>
              </a:rPr>
            </a:br>
            <a:r>
              <a:rPr lang="en-US" sz="4800" b="0" dirty="0" smtClean="0">
                <a:solidFill>
                  <a:schemeClr val="tx1"/>
                </a:solidFill>
              </a:rPr>
              <a:t>It is done by the tool!</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140" y="0"/>
            <a:ext cx="6959600" cy="1187618"/>
          </a:xfrm>
        </p:spPr>
        <p:txBody>
          <a:bodyPr/>
          <a:lstStyle/>
          <a:p>
            <a:r>
              <a:rPr lang="en-US" sz="4800" b="0" dirty="0" smtClean="0">
                <a:solidFill>
                  <a:schemeClr val="tx1"/>
                </a:solidFill>
              </a:rPr>
              <a:t>No layout stage!</a:t>
            </a:r>
            <a:endParaRPr lang="bg-BG" sz="4800" b="0" dirty="0">
              <a:solidFill>
                <a:schemeClr val="tx1"/>
              </a:solidFill>
            </a:endParaRPr>
          </a:p>
        </p:txBody>
      </p:sp>
      <p:pic>
        <p:nvPicPr>
          <p:cNvPr id="3" name="Picture 2" descr="J:\CONGRESSES_MEETINGS_WORKSHOPS\2013\PROIBIOSPHERE_BERLIN_MAY\title2.jpg"/>
          <p:cNvPicPr>
            <a:picLocks noChangeAspect="1" noChangeArrowheads="1"/>
          </p:cNvPicPr>
          <p:nvPr/>
        </p:nvPicPr>
        <p:blipFill>
          <a:blip r:embed="rId2" cstate="print"/>
          <a:srcRect/>
          <a:stretch>
            <a:fillRect/>
          </a:stretch>
        </p:blipFill>
        <p:spPr bwMode="auto">
          <a:xfrm>
            <a:off x="0" y="1178805"/>
            <a:ext cx="9144000" cy="5679195"/>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24463"/>
            <a:ext cx="8775290" cy="966019"/>
          </a:xfrm>
        </p:spPr>
        <p:txBody>
          <a:bodyPr/>
          <a:lstStyle/>
          <a:p>
            <a:r>
              <a:rPr lang="en-US" sz="4800" b="0" dirty="0" smtClean="0">
                <a:solidFill>
                  <a:schemeClr val="tx1"/>
                </a:solidFill>
              </a:rPr>
              <a:t>Novel work flows</a:t>
            </a:r>
            <a:endParaRPr lang="bg-BG" sz="4800"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t>Authoring</a:t>
            </a:r>
          </a:p>
          <a:p>
            <a:pPr marL="514350" indent="-514350">
              <a:buSzPct val="100000"/>
              <a:buBlip>
                <a:blip r:embed="rId2"/>
              </a:buBlip>
            </a:pPr>
            <a:r>
              <a:rPr lang="en-US" dirty="0" smtClean="0">
                <a:solidFill>
                  <a:srgbClr val="FFC000"/>
                </a:solidFill>
              </a:rPr>
              <a:t>Peer-review</a:t>
            </a:r>
          </a:p>
          <a:p>
            <a:pPr marL="514350" indent="-514350">
              <a:buSzPct val="100000"/>
              <a:buBlip>
                <a:blip r:embed="rId2"/>
              </a:buBlip>
            </a:pPr>
            <a:r>
              <a:rPr lang="en-US" dirty="0" smtClean="0"/>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54000" y="660400"/>
            <a:ext cx="8636000" cy="5537200"/>
          </a:xfrm>
          <a:prstGeom prst="rect">
            <a:avLst/>
          </a:prstGeom>
        </p:spPr>
      </p:pic>
      <p:pic>
        <p:nvPicPr>
          <p:cNvPr id="11" name="Picture 10"/>
          <p:cNvPicPr>
            <a:picLocks noChangeAspect="1"/>
          </p:cNvPicPr>
          <p:nvPr/>
        </p:nvPicPr>
        <p:blipFill>
          <a:blip r:embed="rId4" cstate="print"/>
          <a:stretch>
            <a:fillRect/>
          </a:stretch>
        </p:blipFill>
        <p:spPr>
          <a:xfrm>
            <a:off x="685800" y="660400"/>
            <a:ext cx="8204200" cy="5537200"/>
          </a:xfrm>
          <a:prstGeom prst="rect">
            <a:avLst/>
          </a:prstGeom>
        </p:spPr>
      </p:pic>
      <p:pic>
        <p:nvPicPr>
          <p:cNvPr id="13" name="Picture 12"/>
          <p:cNvPicPr>
            <a:picLocks noChangeAspect="1"/>
          </p:cNvPicPr>
          <p:nvPr/>
        </p:nvPicPr>
        <p:blipFill>
          <a:blip r:embed="rId5" cstate="print"/>
          <a:stretch>
            <a:fillRect/>
          </a:stretch>
        </p:blipFill>
        <p:spPr>
          <a:xfrm>
            <a:off x="3124200" y="711200"/>
            <a:ext cx="5803900" cy="5016500"/>
          </a:xfrm>
          <a:prstGeom prst="rect">
            <a:avLst/>
          </a:prstGeom>
        </p:spPr>
      </p:pic>
      <p:pic>
        <p:nvPicPr>
          <p:cNvPr id="12" name="Picture 11"/>
          <p:cNvPicPr>
            <a:picLocks noChangeAspect="1"/>
          </p:cNvPicPr>
          <p:nvPr/>
        </p:nvPicPr>
        <p:blipFill>
          <a:blip r:embed="rId6" cstate="print"/>
          <a:stretch>
            <a:fillRect/>
          </a:stretch>
        </p:blipFill>
        <p:spPr>
          <a:xfrm>
            <a:off x="1117600" y="2984500"/>
            <a:ext cx="6845300" cy="2222500"/>
          </a:xfrm>
          <a:prstGeom prst="rect">
            <a:avLst/>
          </a:prstGeom>
        </p:spPr>
      </p:pic>
      <p:pic>
        <p:nvPicPr>
          <p:cNvPr id="14" name="Picture 13"/>
          <p:cNvPicPr>
            <a:picLocks noChangeAspect="1"/>
          </p:cNvPicPr>
          <p:nvPr/>
        </p:nvPicPr>
        <p:blipFill>
          <a:blip r:embed="rId7" cstate="print"/>
          <a:stretch>
            <a:fillRect/>
          </a:stretch>
        </p:blipFill>
        <p:spPr>
          <a:xfrm>
            <a:off x="558800" y="4660900"/>
            <a:ext cx="4965700" cy="1473200"/>
          </a:xfrm>
          <a:prstGeom prst="rect">
            <a:avLst/>
          </a:prstGeom>
        </p:spPr>
      </p:pic>
      <p:sp>
        <p:nvSpPr>
          <p:cNvPr id="8" name="Rectangle 7"/>
          <p:cNvSpPr/>
          <p:nvPr/>
        </p:nvSpPr>
        <p:spPr>
          <a:xfrm>
            <a:off x="731520" y="0"/>
            <a:ext cx="7955280" cy="646331"/>
          </a:xfrm>
          <a:prstGeom prst="rect">
            <a:avLst/>
          </a:prstGeom>
        </p:spPr>
        <p:txBody>
          <a:bodyPr wrap="square">
            <a:spAutoFit/>
          </a:bodyPr>
          <a:lstStyle/>
          <a:p>
            <a:r>
              <a:rPr lang="en-US" sz="3600" dirty="0" smtClean="0">
                <a:latin typeface="Arial" charset="0"/>
                <a:ea typeface="ＭＳ Ｐゴシック" charset="0"/>
                <a:cs typeface="ＭＳ Ｐゴシック" charset="0"/>
              </a:rPr>
              <a:t>Community and public peer-review</a:t>
            </a:r>
            <a:endParaRPr lang="bg-BG" sz="3200" dirty="0"/>
          </a:p>
        </p:txBody>
      </p:sp>
    </p:spTree>
    <p:extLst>
      <p:ext uri="{BB962C8B-B14F-4D97-AF65-F5344CB8AC3E}">
        <p14:creationId xmlns:p14="http://schemas.microsoft.com/office/powerpoint/2010/main" xmlns="" val="271466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5148" y="0"/>
            <a:ext cx="9298236"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2" cstate="print"/>
          <a:srcRect/>
          <a:stretch>
            <a:fillRect/>
          </a:stretch>
        </p:blipFill>
        <p:spPr bwMode="auto">
          <a:xfrm>
            <a:off x="-1" y="0"/>
            <a:ext cx="9144001" cy="64122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32080"/>
            <a:ext cx="6959600" cy="5455919"/>
          </a:xfrm>
        </p:spPr>
        <p:txBody>
          <a:bodyPr/>
          <a:lstStyle/>
          <a:p>
            <a:r>
              <a:rPr lang="en-US" sz="4800" b="0" dirty="0" smtClean="0">
                <a:solidFill>
                  <a:schemeClr val="tx1"/>
                </a:solidFill>
              </a:rPr>
              <a:t>Now imagine…</a:t>
            </a:r>
            <a:endParaRPr lang="bg-BG" sz="4800" b="0" dirty="0">
              <a:solidFill>
                <a:srgbClr val="FFC000"/>
              </a:solidFill>
            </a:endParaRPr>
          </a:p>
        </p:txBody>
      </p:sp>
      <p:pic>
        <p:nvPicPr>
          <p:cNvPr id="139265" name="Picture 1"/>
          <p:cNvPicPr>
            <a:picLocks noChangeAspect="1" noChangeArrowheads="1"/>
          </p:cNvPicPr>
          <p:nvPr/>
        </p:nvPicPr>
        <p:blipFill>
          <a:blip r:embed="rId2" cstate="print"/>
          <a:srcRect/>
          <a:stretch>
            <a:fillRect/>
          </a:stretch>
        </p:blipFill>
        <p:spPr bwMode="auto">
          <a:xfrm>
            <a:off x="0" y="0"/>
            <a:ext cx="91485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solidFill>
                  <a:schemeClr val="tx1"/>
                </a:solidFill>
              </a:rPr>
              <a:t>Consolidated Reviewers’ Version</a:t>
            </a:r>
            <a:endParaRPr lang="bg-BG" sz="4000" b="0" dirty="0">
              <a:solidFill>
                <a:schemeClr val="tx1"/>
              </a:solidFill>
            </a:endParaRPr>
          </a:p>
        </p:txBody>
      </p:sp>
      <p:pic>
        <p:nvPicPr>
          <p:cNvPr id="154626" name="Picture 2"/>
          <p:cNvPicPr>
            <a:picLocks noChangeAspect="1" noChangeArrowheads="1"/>
          </p:cNvPicPr>
          <p:nvPr/>
        </p:nvPicPr>
        <p:blipFill>
          <a:blip r:embed="rId2" cstate="print"/>
          <a:srcRect/>
          <a:stretch>
            <a:fillRect/>
          </a:stretch>
        </p:blipFill>
        <p:spPr bwMode="auto">
          <a:xfrm>
            <a:off x="0" y="1620078"/>
            <a:ext cx="9161226" cy="52379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463"/>
            <a:ext cx="9144000" cy="966019"/>
          </a:xfrm>
        </p:spPr>
        <p:txBody>
          <a:bodyPr/>
          <a:lstStyle/>
          <a:p>
            <a:r>
              <a:rPr lang="en-US" b="0" dirty="0" smtClean="0">
                <a:solidFill>
                  <a:schemeClr val="tx1"/>
                </a:solidFill>
              </a:rPr>
              <a:t>Novel work flow</a:t>
            </a:r>
            <a:endParaRPr lang="bg-BG"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t>Authoring</a:t>
            </a:r>
          </a:p>
          <a:p>
            <a:pPr marL="514350" indent="-514350">
              <a:buSzPct val="100000"/>
              <a:buBlip>
                <a:blip r:embed="rId2"/>
              </a:buBlip>
            </a:pPr>
            <a:r>
              <a:rPr lang="en-US" dirty="0" smtClean="0"/>
              <a:t>Peer-review</a:t>
            </a:r>
          </a:p>
          <a:p>
            <a:pPr marL="514350" indent="-514350">
              <a:buSzPct val="100000"/>
              <a:buBlip>
                <a:blip r:embed="rId2"/>
              </a:buBlip>
            </a:pPr>
            <a:r>
              <a:rPr lang="en-US" dirty="0" smtClean="0">
                <a:solidFill>
                  <a:srgbClr val="FFC000"/>
                </a:solidFill>
              </a:rPr>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sz="3900" b="0" dirty="0" smtClean="0">
                <a:solidFill>
                  <a:schemeClr val="tx1"/>
                </a:solidFill>
              </a:rPr>
              <a:t>Massive sampling/data gathering</a:t>
            </a:r>
            <a:endParaRPr lang="bg-BG" sz="3900" b="0" dirty="0">
              <a:solidFill>
                <a:schemeClr val="tx1"/>
              </a:solidFill>
            </a:endParaRPr>
          </a:p>
        </p:txBody>
      </p:sp>
      <p:pic>
        <p:nvPicPr>
          <p:cNvPr id="3" name="Picture 2" descr="1-01.jpg"/>
          <p:cNvPicPr>
            <a:picLocks noChangeAspect="1"/>
          </p:cNvPicPr>
          <p:nvPr/>
        </p:nvPicPr>
        <p:blipFill>
          <a:blip r:embed="rId2" cstate="print"/>
          <a:stretch>
            <a:fillRect/>
          </a:stretch>
        </p:blipFill>
        <p:spPr>
          <a:xfrm>
            <a:off x="846594" y="959354"/>
            <a:ext cx="7504926" cy="5898647"/>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bg-BG"/>
          </a:p>
        </p:txBody>
      </p:sp>
      <p:pic>
        <p:nvPicPr>
          <p:cNvPr id="155650" name="Picture 2"/>
          <p:cNvPicPr>
            <a:picLocks noChangeAspect="1" noChangeArrowheads="1"/>
          </p:cNvPicPr>
          <p:nvPr/>
        </p:nvPicPr>
        <p:blipFill>
          <a:blip r:embed="rId2" cstate="print"/>
          <a:srcRect/>
          <a:stretch>
            <a:fillRect/>
          </a:stretch>
        </p:blipFill>
        <p:spPr bwMode="auto">
          <a:xfrm>
            <a:off x="5124" y="576470"/>
            <a:ext cx="9133752" cy="57050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0"/>
            <a:ext cx="8229600" cy="1143000"/>
          </a:xfrm>
        </p:spPr>
        <p:txBody>
          <a:bodyPr/>
          <a:lstStyle/>
          <a:p>
            <a:r>
              <a:rPr lang="en-US" b="0" dirty="0" smtClean="0">
                <a:solidFill>
                  <a:schemeClr val="tx1"/>
                </a:solidFill>
              </a:rPr>
              <a:t>Article metadata</a:t>
            </a:r>
            <a:endParaRPr lang="bg-BG" b="0" dirty="0">
              <a:solidFill>
                <a:schemeClr val="tx1"/>
              </a:solidFill>
            </a:endParaRPr>
          </a:p>
        </p:txBody>
      </p:sp>
      <p:pic>
        <p:nvPicPr>
          <p:cNvPr id="157698" name="Picture 2"/>
          <p:cNvPicPr>
            <a:picLocks noGrp="1" noChangeAspect="1" noChangeArrowheads="1"/>
          </p:cNvPicPr>
          <p:nvPr>
            <p:ph idx="1"/>
          </p:nvPr>
        </p:nvPicPr>
        <p:blipFill>
          <a:blip r:embed="rId2" cstate="print"/>
          <a:srcRect/>
          <a:stretch>
            <a:fillRect/>
          </a:stretch>
        </p:blipFill>
        <p:spPr bwMode="auto">
          <a:xfrm>
            <a:off x="-6052" y="1185015"/>
            <a:ext cx="9150052" cy="56729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68"/>
            <a:ext cx="8229600" cy="1143000"/>
          </a:xfrm>
        </p:spPr>
        <p:txBody>
          <a:bodyPr/>
          <a:lstStyle/>
          <a:p>
            <a:r>
              <a:rPr lang="en-US" b="0" dirty="0" smtClean="0">
                <a:solidFill>
                  <a:schemeClr val="tx1"/>
                </a:solidFill>
              </a:rPr>
              <a:t>Download data</a:t>
            </a:r>
            <a:endParaRPr lang="bg-BG" b="0" dirty="0">
              <a:solidFill>
                <a:schemeClr val="tx1"/>
              </a:solidFill>
            </a:endParaRPr>
          </a:p>
        </p:txBody>
      </p:sp>
      <p:pic>
        <p:nvPicPr>
          <p:cNvPr id="4" name="Content Placeholder 3" descr="SLIDE-data(1).jpg"/>
          <p:cNvPicPr>
            <a:picLocks noGrp="1" noChangeAspect="1"/>
          </p:cNvPicPr>
          <p:nvPr>
            <p:ph idx="1"/>
          </p:nvPr>
        </p:nvPicPr>
        <p:blipFill>
          <a:blip r:embed="rId2" cstate="print"/>
          <a:stretch>
            <a:fillRect/>
          </a:stretch>
        </p:blipFill>
        <p:spPr>
          <a:xfrm>
            <a:off x="0" y="1421296"/>
            <a:ext cx="9144000" cy="4293703"/>
          </a:xfrm>
        </p:spPr>
      </p:pic>
      <p:sp>
        <p:nvSpPr>
          <p:cNvPr id="5" name="Oval 4"/>
          <p:cNvSpPr/>
          <p:nvPr/>
        </p:nvSpPr>
        <p:spPr bwMode="auto">
          <a:xfrm>
            <a:off x="5536097" y="2140226"/>
            <a:ext cx="2454964"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6" name="Oval 5"/>
          <p:cNvSpPr/>
          <p:nvPr/>
        </p:nvSpPr>
        <p:spPr bwMode="auto">
          <a:xfrm>
            <a:off x="3859696" y="3316357"/>
            <a:ext cx="149087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51"/>
            <a:ext cx="8229600" cy="1143000"/>
          </a:xfrm>
        </p:spPr>
        <p:txBody>
          <a:bodyPr/>
          <a:lstStyle/>
          <a:p>
            <a:r>
              <a:rPr lang="en-US" b="0" dirty="0" smtClean="0">
                <a:solidFill>
                  <a:schemeClr val="tx1"/>
                </a:solidFill>
              </a:rPr>
              <a:t>Map localities</a:t>
            </a:r>
            <a:endParaRPr lang="bg-BG" b="0" dirty="0">
              <a:solidFill>
                <a:schemeClr val="tx1"/>
              </a:solidFill>
            </a:endParaRPr>
          </a:p>
        </p:txBody>
      </p:sp>
      <p:pic>
        <p:nvPicPr>
          <p:cNvPr id="159746" name="Picture 2"/>
          <p:cNvPicPr>
            <a:picLocks noGrp="1" noChangeAspect="1" noChangeArrowheads="1"/>
          </p:cNvPicPr>
          <p:nvPr>
            <p:ph idx="1"/>
          </p:nvPr>
        </p:nvPicPr>
        <p:blipFill>
          <a:blip r:embed="rId2" cstate="print"/>
          <a:srcRect/>
          <a:stretch>
            <a:fillRect/>
          </a:stretch>
        </p:blipFill>
        <p:spPr bwMode="auto">
          <a:xfrm>
            <a:off x="0" y="1351722"/>
            <a:ext cx="9148220" cy="55062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solidFill>
                  <a:schemeClr val="tx1"/>
                </a:solidFill>
              </a:rPr>
              <a:t>Taxa</a:t>
            </a:r>
            <a:r>
              <a:rPr lang="en-US" b="0" dirty="0" smtClean="0">
                <a:solidFill>
                  <a:schemeClr val="tx1"/>
                </a:solidFill>
              </a:rPr>
              <a:t> and their usages</a:t>
            </a:r>
            <a:endParaRPr lang="bg-BG" b="0" dirty="0">
              <a:solidFill>
                <a:schemeClr val="tx1"/>
              </a:solidFill>
            </a:endParaRPr>
          </a:p>
        </p:txBody>
      </p:sp>
      <p:pic>
        <p:nvPicPr>
          <p:cNvPr id="4" name="Content Placeholder 3" descr="SLIDE-taxa.jpg"/>
          <p:cNvPicPr>
            <a:picLocks noGrp="1" noChangeAspect="1"/>
          </p:cNvPicPr>
          <p:nvPr>
            <p:ph idx="1"/>
          </p:nvPr>
        </p:nvPicPr>
        <p:blipFill>
          <a:blip r:embed="rId2" cstate="print"/>
          <a:stretch>
            <a:fillRect/>
          </a:stretch>
        </p:blipFill>
        <p:spPr>
          <a:xfrm>
            <a:off x="0" y="1699591"/>
            <a:ext cx="9153757" cy="3776869"/>
          </a:xfr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pic>
        <p:nvPicPr>
          <p:cNvPr id="160771" name="Picture 3"/>
          <p:cNvPicPr>
            <a:picLocks noGrp="1" noChangeAspect="1" noChangeArrowheads="1"/>
          </p:cNvPicPr>
          <p:nvPr>
            <p:ph idx="1"/>
          </p:nvPr>
        </p:nvPicPr>
        <p:blipFill>
          <a:blip r:embed="rId2" cstate="print"/>
          <a:srcRect/>
          <a:stretch>
            <a:fillRect/>
          </a:stretch>
        </p:blipFill>
        <p:spPr bwMode="auto">
          <a:xfrm>
            <a:off x="-33269" y="1266436"/>
            <a:ext cx="9228249" cy="5591564"/>
          </a:xfrm>
          <a:prstGeom prst="rect">
            <a:avLst/>
          </a:prstGeom>
          <a:noFill/>
          <a:ln w="9525">
            <a:noFill/>
            <a:miter lim="800000"/>
            <a:headEnd/>
            <a:tailEnd/>
          </a:ln>
        </p:spPr>
      </p:pic>
      <p:sp>
        <p:nvSpPr>
          <p:cNvPr id="6" name="Oval 5"/>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61794" name="Picture 2"/>
          <p:cNvPicPr>
            <a:picLocks noChangeAspect="1" noChangeArrowheads="1"/>
          </p:cNvPicPr>
          <p:nvPr/>
        </p:nvPicPr>
        <p:blipFill>
          <a:blip r:embed="rId2" cstate="print"/>
          <a:srcRect/>
          <a:stretch>
            <a:fillRect/>
          </a:stretch>
        </p:blipFill>
        <p:spPr bwMode="auto">
          <a:xfrm>
            <a:off x="0" y="1373256"/>
            <a:ext cx="9144000" cy="5484744"/>
          </a:xfrm>
          <a:prstGeom prst="rect">
            <a:avLst/>
          </a:prstGeom>
          <a:noFill/>
          <a:ln w="9525">
            <a:noFill/>
            <a:miter lim="800000"/>
            <a:headEnd/>
            <a:tailEnd/>
          </a:ln>
        </p:spPr>
      </p:pic>
      <p:sp>
        <p:nvSpPr>
          <p:cNvPr id="5" name="Oval 4"/>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Tables and Figures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56674" name="Picture 2"/>
          <p:cNvPicPr>
            <a:picLocks noChangeAspect="1" noChangeArrowheads="1"/>
          </p:cNvPicPr>
          <p:nvPr/>
        </p:nvPicPr>
        <p:blipFill>
          <a:blip r:embed="rId2" cstate="print"/>
          <a:srcRect/>
          <a:stretch>
            <a:fillRect/>
          </a:stretch>
        </p:blipFill>
        <p:spPr bwMode="auto">
          <a:xfrm>
            <a:off x="0" y="1371601"/>
            <a:ext cx="91440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References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026" name="Picture 2"/>
          <p:cNvPicPr>
            <a:picLocks noChangeAspect="1" noChangeArrowheads="1"/>
          </p:cNvPicPr>
          <p:nvPr/>
        </p:nvPicPr>
        <p:blipFill>
          <a:blip r:embed="rId2" cstate="print"/>
          <a:srcRect/>
          <a:stretch>
            <a:fillRect/>
          </a:stretch>
        </p:blipFill>
        <p:spPr bwMode="auto">
          <a:xfrm>
            <a:off x="2718" y="1027257"/>
            <a:ext cx="9141282" cy="5965826"/>
          </a:xfrm>
          <a:prstGeom prst="rect">
            <a:avLst/>
          </a:prstGeom>
          <a:noFill/>
          <a:ln w="9525">
            <a:noFill/>
            <a:miter lim="800000"/>
            <a:headEnd/>
            <a:tailEnd/>
          </a:ln>
        </p:spPr>
      </p:pic>
      <p:sp>
        <p:nvSpPr>
          <p:cNvPr id="6" name="Oval 5"/>
          <p:cNvSpPr/>
          <p:nvPr/>
        </p:nvSpPr>
        <p:spPr bwMode="auto">
          <a:xfrm>
            <a:off x="5652654" y="2622876"/>
            <a:ext cx="1174173"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pic>
        <p:nvPicPr>
          <p:cNvPr id="3" name="Picture 2" descr="9(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b="1" dirty="0" smtClean="0">
                <a:solidFill>
                  <a:schemeClr val="tx1"/>
                </a:solidFill>
              </a:rPr>
              <a:t>‘Dark </a:t>
            </a:r>
            <a:r>
              <a:rPr lang="en-US" b="1" dirty="0" err="1" smtClean="0">
                <a:solidFill>
                  <a:schemeClr val="tx1"/>
                </a:solidFill>
              </a:rPr>
              <a:t>Taxa</a:t>
            </a:r>
            <a:r>
              <a:rPr lang="en-US" b="1" dirty="0" smtClean="0">
                <a:solidFill>
                  <a:schemeClr val="tx1"/>
                </a:solidFill>
              </a:rPr>
              <a:t>’ increase dramatically! </a:t>
            </a:r>
            <a:endParaRPr lang="en-US" dirty="0">
              <a:solidFill>
                <a:schemeClr val="tx1"/>
              </a:solidFill>
            </a:endParaRPr>
          </a:p>
        </p:txBody>
      </p:sp>
      <p:pic>
        <p:nvPicPr>
          <p:cNvPr id="1026" name="Picture 2"/>
          <p:cNvPicPr>
            <a:picLocks noChangeAspect="1" noChangeArrowheads="1"/>
          </p:cNvPicPr>
          <p:nvPr/>
        </p:nvPicPr>
        <p:blipFill>
          <a:blip r:embed="rId3" cstate="print"/>
          <a:srcRect l="4063" t="11702" r="33125" b="38930"/>
          <a:stretch>
            <a:fillRect/>
          </a:stretch>
        </p:blipFill>
        <p:spPr bwMode="auto">
          <a:xfrm>
            <a:off x="1295400" y="1371600"/>
            <a:ext cx="6765984" cy="3124200"/>
          </a:xfrm>
          <a:prstGeom prst="rect">
            <a:avLst/>
          </a:prstGeom>
          <a:noFill/>
          <a:ln w="9525">
            <a:noFill/>
            <a:miter lim="800000"/>
            <a:headEnd/>
            <a:tailEnd/>
          </a:ln>
        </p:spPr>
      </p:pic>
      <p:sp>
        <p:nvSpPr>
          <p:cNvPr id="5" name="TextBox 4"/>
          <p:cNvSpPr txBox="1"/>
          <p:nvPr/>
        </p:nvSpPr>
        <p:spPr>
          <a:xfrm>
            <a:off x="1282147" y="6457890"/>
            <a:ext cx="6788425" cy="400110"/>
          </a:xfrm>
          <a:prstGeom prst="rect">
            <a:avLst/>
          </a:prstGeom>
          <a:noFill/>
        </p:spPr>
        <p:txBody>
          <a:bodyPr wrap="square" rtlCol="0">
            <a:spAutoFit/>
          </a:bodyPr>
          <a:lstStyle/>
          <a:p>
            <a:pPr algn="ctr"/>
            <a:r>
              <a:rPr lang="en-US" sz="2000" dirty="0" smtClean="0">
                <a:solidFill>
                  <a:srgbClr val="FFC000"/>
                </a:solidFill>
              </a:rPr>
              <a:t>Rod Page, </a:t>
            </a:r>
            <a:r>
              <a:rPr lang="en-US" sz="2000" dirty="0" err="1" smtClean="0">
                <a:solidFill>
                  <a:srgbClr val="FFC000"/>
                </a:solidFill>
              </a:rPr>
              <a:t>iPhylo</a:t>
            </a:r>
            <a:r>
              <a:rPr lang="en-US" sz="2000" dirty="0" smtClean="0">
                <a:solidFill>
                  <a:srgbClr val="FFC000"/>
                </a:solidFill>
              </a:rPr>
              <a:t> </a:t>
            </a:r>
            <a:r>
              <a:rPr lang="en-US" sz="2000" dirty="0" err="1" smtClean="0">
                <a:solidFill>
                  <a:srgbClr val="FFC000"/>
                </a:solidFill>
              </a:rPr>
              <a:t>blogspot</a:t>
            </a:r>
            <a:r>
              <a:rPr lang="en-US" sz="2000" dirty="0" smtClean="0">
                <a:solidFill>
                  <a:srgbClr val="FFC000"/>
                </a:solidFill>
              </a:rPr>
              <a:t>, 12 April 2011</a:t>
            </a:r>
            <a:endParaRPr lang="en-US" sz="2000" dirty="0">
              <a:solidFill>
                <a:srgbClr val="FFC000"/>
              </a:solidFill>
            </a:endParaRPr>
          </a:p>
        </p:txBody>
      </p:sp>
      <p:pic>
        <p:nvPicPr>
          <p:cNvPr id="6" name="Picture 2"/>
          <p:cNvPicPr>
            <a:picLocks noChangeAspect="1" noChangeArrowheads="1"/>
          </p:cNvPicPr>
          <p:nvPr/>
        </p:nvPicPr>
        <p:blipFill>
          <a:blip r:embed="rId3" cstate="print"/>
          <a:srcRect l="4063" t="22539" r="33125" b="19664"/>
          <a:stretch>
            <a:fillRect/>
          </a:stretch>
        </p:blipFill>
        <p:spPr bwMode="auto">
          <a:xfrm>
            <a:off x="1295400" y="1828800"/>
            <a:ext cx="6765984" cy="36576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4063" t="82744" r="33125" b="3723"/>
          <a:stretch>
            <a:fillRect/>
          </a:stretch>
        </p:blipFill>
        <p:spPr bwMode="auto">
          <a:xfrm>
            <a:off x="1295400" y="5392004"/>
            <a:ext cx="6765984" cy="856396"/>
          </a:xfrm>
          <a:prstGeom prst="rect">
            <a:avLst/>
          </a:prstGeom>
          <a:noFill/>
          <a:ln w="9525">
            <a:noFill/>
            <a:miter lim="800000"/>
            <a:headEnd/>
            <a:tailEnd/>
          </a:ln>
        </p:spPr>
      </p:pic>
    </p:spTree>
  </p:cSld>
  <p:clrMapOvr>
    <a:masterClrMapping/>
  </p:clrMapOvr>
  <p:transition advTm="51668"/>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descr="https://mail-attachment.googleusercontent.com/attachment/?ui=2&amp;ik=624a55f074&amp;view=att&amp;th=140de90402950d95&amp;attid=0.1&amp;disp=inline&amp;safe=1&amp;zw&amp;saduie=AG9B_P_yRwpzck2KMEWxNDxkRVSf&amp;sadet=1378124680813&amp;sads=BUbqKFXv18xbDpxybxKlrxSHkZU"/>
          <p:cNvSpPr>
            <a:spLocks noChangeAspect="1" noChangeArrowheads="1"/>
          </p:cNvSpPr>
          <p:nvPr/>
        </p:nvSpPr>
        <p:spPr bwMode="auto">
          <a:xfrm>
            <a:off x="155575" y="-3094038"/>
            <a:ext cx="878205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3" name="Picture 2" descr="slide1.jpg"/>
          <p:cNvPicPr>
            <a:picLocks noChangeAspect="1"/>
          </p:cNvPicPr>
          <p:nvPr/>
        </p:nvPicPr>
        <p:blipFill>
          <a:blip r:embed="rId2" cstate="print"/>
          <a:stretch>
            <a:fillRect/>
          </a:stretch>
        </p:blipFill>
        <p:spPr>
          <a:xfrm>
            <a:off x="0" y="0"/>
            <a:ext cx="9144000" cy="6791960"/>
          </a:xfrm>
          <a:prstGeom prst="rect">
            <a:avLst/>
          </a:prstGeom>
        </p:spPr>
      </p:pic>
      <p:sp>
        <p:nvSpPr>
          <p:cNvPr id="4" name="Oval 3"/>
          <p:cNvSpPr/>
          <p:nvPr/>
        </p:nvSpPr>
        <p:spPr bwMode="auto">
          <a:xfrm>
            <a:off x="506896" y="2494722"/>
            <a:ext cx="516834" cy="278295"/>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5" name="Oval 4"/>
          <p:cNvSpPr/>
          <p:nvPr/>
        </p:nvSpPr>
        <p:spPr bwMode="auto">
          <a:xfrm>
            <a:off x="2315817" y="3120887"/>
            <a:ext cx="56653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7" name="Oval 6"/>
          <p:cNvSpPr/>
          <p:nvPr/>
        </p:nvSpPr>
        <p:spPr bwMode="auto">
          <a:xfrm>
            <a:off x="3965713" y="2189922"/>
            <a:ext cx="149087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6019"/>
          </a:xfrm>
        </p:spPr>
        <p:txBody>
          <a:bodyPr/>
          <a:lstStyle/>
          <a:p>
            <a:r>
              <a:rPr lang="en-US" b="0" dirty="0" smtClean="0">
                <a:solidFill>
                  <a:schemeClr val="tx1"/>
                </a:solidFill>
              </a:rPr>
              <a:t>Possible solution for “dark” </a:t>
            </a:r>
            <a:r>
              <a:rPr lang="en-US" b="0" dirty="0" err="1" smtClean="0">
                <a:solidFill>
                  <a:schemeClr val="tx1"/>
                </a:solidFill>
              </a:rPr>
              <a:t>taxa</a:t>
            </a:r>
            <a:r>
              <a:rPr lang="en-US" b="0" dirty="0" smtClean="0">
                <a:solidFill>
                  <a:schemeClr val="tx1"/>
                </a:solidFill>
              </a:rPr>
              <a:t> </a:t>
            </a:r>
            <a:endParaRPr lang="bg-BG" b="0" dirty="0">
              <a:solidFill>
                <a:schemeClr val="tx1"/>
              </a:solidFill>
            </a:endParaRPr>
          </a:p>
        </p:txBody>
      </p:sp>
      <p:sp>
        <p:nvSpPr>
          <p:cNvPr id="4" name="_s1030"/>
          <p:cNvSpPr>
            <a:spLocks noChangeArrowheads="1"/>
          </p:cNvSpPr>
          <p:nvPr/>
        </p:nvSpPr>
        <p:spPr bwMode="auto">
          <a:xfrm>
            <a:off x="4137035" y="1215735"/>
            <a:ext cx="3209338" cy="904009"/>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2400" b="1" cap="all" dirty="0" err="1" smtClean="0">
                <a:solidFill>
                  <a:srgbClr val="FFC000"/>
                </a:solidFill>
              </a:rPr>
              <a:t>Pwt</a:t>
            </a:r>
            <a:r>
              <a:rPr lang="en-US" sz="1600" b="1" cap="all" dirty="0" smtClean="0">
                <a:solidFill>
                  <a:srgbClr val="FFC000"/>
                </a:solidFill>
              </a:rPr>
              <a:t> </a:t>
            </a:r>
            <a:r>
              <a:rPr lang="en-US" b="1" cap="all" dirty="0" smtClean="0">
                <a:solidFill>
                  <a:srgbClr val="FFC000"/>
                </a:solidFill>
              </a:rPr>
              <a:t>– collaborative </a:t>
            </a:r>
            <a:br>
              <a:rPr lang="en-US" b="1" cap="all" dirty="0" smtClean="0">
                <a:solidFill>
                  <a:srgbClr val="FFC000"/>
                </a:solidFill>
              </a:rPr>
            </a:br>
            <a:r>
              <a:rPr lang="en-US" b="1" cap="all" dirty="0" smtClean="0">
                <a:solidFill>
                  <a:srgbClr val="FFC000"/>
                </a:solidFill>
              </a:rPr>
              <a:t>article authoring tool</a:t>
            </a:r>
            <a:endParaRPr lang="bg-BG" b="1" cap="all" dirty="0">
              <a:solidFill>
                <a:srgbClr val="FFC000"/>
              </a:solidFill>
            </a:endParaRPr>
          </a:p>
        </p:txBody>
      </p:sp>
      <p:sp>
        <p:nvSpPr>
          <p:cNvPr id="5" name="_s1030"/>
          <p:cNvSpPr>
            <a:spLocks noChangeArrowheads="1"/>
          </p:cNvSpPr>
          <p:nvPr/>
        </p:nvSpPr>
        <p:spPr bwMode="auto">
          <a:xfrm>
            <a:off x="121920" y="1461052"/>
            <a:ext cx="2693504" cy="658259"/>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Dark </a:t>
            </a:r>
            <a:r>
              <a:rPr lang="en-US" sz="1800" dirty="0" err="1" smtClean="0"/>
              <a:t>taxon</a:t>
            </a:r>
            <a:r>
              <a:rPr lang="en-US" sz="1800" dirty="0" smtClean="0"/>
              <a:t> sequenced</a:t>
            </a:r>
            <a:endParaRPr lang="bg-BG" sz="1800" dirty="0"/>
          </a:p>
        </p:txBody>
      </p:sp>
      <p:sp>
        <p:nvSpPr>
          <p:cNvPr id="18" name="_s1030"/>
          <p:cNvSpPr>
            <a:spLocks noChangeArrowheads="1"/>
          </p:cNvSpPr>
          <p:nvPr/>
        </p:nvSpPr>
        <p:spPr bwMode="auto">
          <a:xfrm>
            <a:off x="4274489" y="4045890"/>
            <a:ext cx="2962365" cy="70466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2400" b="1" cap="all" dirty="0" err="1" smtClean="0">
                <a:solidFill>
                  <a:srgbClr val="FFC000"/>
                </a:solidFill>
              </a:rPr>
              <a:t>Bdj</a:t>
            </a:r>
            <a:r>
              <a:rPr lang="en-US" b="1" cap="all" dirty="0" smtClean="0">
                <a:solidFill>
                  <a:srgbClr val="FFC000"/>
                </a:solidFill>
              </a:rPr>
              <a:t> – peer-review </a:t>
            </a:r>
            <a:endParaRPr lang="bg-BG" b="1" cap="all" dirty="0">
              <a:solidFill>
                <a:srgbClr val="FFC000"/>
              </a:solidFill>
            </a:endParaRPr>
          </a:p>
        </p:txBody>
      </p:sp>
      <p:sp>
        <p:nvSpPr>
          <p:cNvPr id="37" name="Rectangle 36"/>
          <p:cNvSpPr/>
          <p:nvPr/>
        </p:nvSpPr>
        <p:spPr>
          <a:xfrm>
            <a:off x="2604052" y="3687419"/>
            <a:ext cx="1391478" cy="1077218"/>
          </a:xfrm>
          <a:prstGeom prst="rect">
            <a:avLst/>
          </a:prstGeom>
        </p:spPr>
        <p:txBody>
          <a:bodyPr wrap="square">
            <a:spAutoFit/>
          </a:bodyPr>
          <a:lstStyle/>
          <a:p>
            <a:r>
              <a:rPr lang="en-US" sz="1600" dirty="0" smtClean="0"/>
              <a:t>Automated submission to </a:t>
            </a:r>
            <a:r>
              <a:rPr lang="en-US" sz="1600" dirty="0" err="1" smtClean="0"/>
              <a:t>Pensoft</a:t>
            </a:r>
            <a:r>
              <a:rPr lang="en-US" sz="1600" dirty="0" smtClean="0"/>
              <a:t> Writing Tool</a:t>
            </a:r>
            <a:endParaRPr lang="bg-BG" dirty="0"/>
          </a:p>
        </p:txBody>
      </p:sp>
      <p:sp>
        <p:nvSpPr>
          <p:cNvPr id="38" name="_s1030"/>
          <p:cNvSpPr>
            <a:spLocks noChangeArrowheads="1"/>
          </p:cNvSpPr>
          <p:nvPr/>
        </p:nvSpPr>
        <p:spPr bwMode="auto">
          <a:xfrm>
            <a:off x="4289730" y="5455605"/>
            <a:ext cx="2962365" cy="70466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b="1" cap="all" dirty="0" smtClean="0">
                <a:solidFill>
                  <a:srgbClr val="FFC000"/>
                </a:solidFill>
              </a:rPr>
              <a:t>MANUSCRIPT </a:t>
            </a:r>
            <a:br>
              <a:rPr lang="en-US" b="1" cap="all" dirty="0" smtClean="0">
                <a:solidFill>
                  <a:srgbClr val="FFC000"/>
                </a:solidFill>
              </a:rPr>
            </a:br>
            <a:r>
              <a:rPr lang="en-US" b="1" cap="all" dirty="0" smtClean="0">
                <a:solidFill>
                  <a:srgbClr val="FFC000"/>
                </a:solidFill>
              </a:rPr>
              <a:t>PUBLISHED</a:t>
            </a:r>
            <a:endParaRPr lang="bg-BG" b="1" cap="all" dirty="0">
              <a:solidFill>
                <a:srgbClr val="FFC000"/>
              </a:solidFill>
            </a:endParaRPr>
          </a:p>
        </p:txBody>
      </p:sp>
      <p:cxnSp>
        <p:nvCxnSpPr>
          <p:cNvPr id="49" name="Straight Arrow Connector 48"/>
          <p:cNvCxnSpPr/>
          <p:nvPr/>
        </p:nvCxnSpPr>
        <p:spPr bwMode="auto">
          <a:xfrm>
            <a:off x="1318371" y="2187934"/>
            <a:ext cx="4638" cy="5751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a:off x="1357685" y="4249972"/>
            <a:ext cx="3976" cy="6400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a:off x="5675243" y="3597965"/>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H="1" flipV="1">
            <a:off x="3027680" y="5537200"/>
            <a:ext cx="1186512" cy="3865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5" name="Straight Arrow Connector 84"/>
          <p:cNvCxnSpPr/>
          <p:nvPr/>
        </p:nvCxnSpPr>
        <p:spPr bwMode="auto">
          <a:xfrm flipV="1">
            <a:off x="1879821" y="1838739"/>
            <a:ext cx="2135588" cy="30851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1" name="Picture 25" descr="AustraluticaAfricana"/>
          <p:cNvPicPr>
            <a:picLocks noChangeAspect="1" noChangeArrowheads="1"/>
          </p:cNvPicPr>
          <p:nvPr/>
        </p:nvPicPr>
        <p:blipFill>
          <a:blip r:embed="rId2" cstate="print"/>
          <a:srcRect/>
          <a:stretch>
            <a:fillRect/>
          </a:stretch>
        </p:blipFill>
        <p:spPr bwMode="auto">
          <a:xfrm>
            <a:off x="778084" y="2951413"/>
            <a:ext cx="1169986" cy="1198863"/>
          </a:xfrm>
          <a:prstGeom prst="rect">
            <a:avLst/>
          </a:prstGeom>
          <a:noFill/>
          <a:ln w="9525" algn="ctr">
            <a:solidFill>
              <a:schemeClr val="tx1"/>
            </a:solidFill>
            <a:miter lim="800000"/>
            <a:headEnd/>
            <a:tailEnd/>
          </a:ln>
        </p:spPr>
      </p:pic>
      <p:sp>
        <p:nvSpPr>
          <p:cNvPr id="33" name="_s1030"/>
          <p:cNvSpPr>
            <a:spLocks noChangeArrowheads="1"/>
          </p:cNvSpPr>
          <p:nvPr/>
        </p:nvSpPr>
        <p:spPr bwMode="auto">
          <a:xfrm>
            <a:off x="132080" y="5019923"/>
            <a:ext cx="2779643" cy="112312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BOLD Metadata: </a:t>
            </a:r>
            <a:br>
              <a:rPr lang="en-US" sz="1800" dirty="0" smtClean="0"/>
            </a:br>
            <a:r>
              <a:rPr lang="en-US" sz="1800" dirty="0" smtClean="0"/>
              <a:t>voucher specimen, </a:t>
            </a:r>
            <a:br>
              <a:rPr lang="en-US" sz="1800" dirty="0" smtClean="0"/>
            </a:br>
            <a:r>
              <a:rPr lang="en-US" sz="1800" dirty="0" smtClean="0"/>
              <a:t>images, locality, etc.  </a:t>
            </a:r>
            <a:br>
              <a:rPr lang="en-US" sz="1800" dirty="0" smtClean="0"/>
            </a:br>
            <a:r>
              <a:rPr lang="en-US" sz="1800" dirty="0" smtClean="0"/>
              <a:t> </a:t>
            </a:r>
            <a:endParaRPr lang="bg-BG" sz="1800" dirty="0"/>
          </a:p>
        </p:txBody>
      </p:sp>
      <p:sp>
        <p:nvSpPr>
          <p:cNvPr id="43" name="_s1030"/>
          <p:cNvSpPr>
            <a:spLocks noChangeArrowheads="1"/>
          </p:cNvSpPr>
          <p:nvPr/>
        </p:nvSpPr>
        <p:spPr bwMode="auto">
          <a:xfrm>
            <a:off x="4055165" y="2623931"/>
            <a:ext cx="3289851" cy="992105"/>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b="1" cap="all" dirty="0" smtClean="0">
                <a:solidFill>
                  <a:srgbClr val="FFC000"/>
                </a:solidFill>
              </a:rPr>
              <a:t/>
            </a:r>
            <a:br>
              <a:rPr lang="en-US" b="1" cap="all" dirty="0" smtClean="0">
                <a:solidFill>
                  <a:srgbClr val="FFC000"/>
                </a:solidFill>
              </a:rPr>
            </a:br>
            <a:r>
              <a:rPr lang="en-US" b="1" cap="all" dirty="0" smtClean="0">
                <a:solidFill>
                  <a:srgbClr val="FFC000"/>
                </a:solidFill>
              </a:rPr>
              <a:t>manuscript finalization </a:t>
            </a:r>
            <a:br>
              <a:rPr lang="en-US" b="1" cap="all" dirty="0" smtClean="0">
                <a:solidFill>
                  <a:srgbClr val="FFC000"/>
                </a:solidFill>
              </a:rPr>
            </a:br>
            <a:r>
              <a:rPr lang="en-US" b="1" cap="all" dirty="0" smtClean="0">
                <a:solidFill>
                  <a:srgbClr val="FFC000"/>
                </a:solidFill>
              </a:rPr>
              <a:t>&amp; SUBMISSION </a:t>
            </a:r>
            <a:endParaRPr lang="bg-BG" b="1" cap="all" dirty="0">
              <a:solidFill>
                <a:srgbClr val="FFC000"/>
              </a:solidFill>
            </a:endParaRPr>
          </a:p>
        </p:txBody>
      </p:sp>
      <p:sp>
        <p:nvSpPr>
          <p:cNvPr id="53" name="Rectangle 52"/>
          <p:cNvSpPr/>
          <p:nvPr/>
        </p:nvSpPr>
        <p:spPr>
          <a:xfrm>
            <a:off x="1341120" y="6192078"/>
            <a:ext cx="4947920" cy="584775"/>
          </a:xfrm>
          <a:prstGeom prst="rect">
            <a:avLst/>
          </a:prstGeom>
        </p:spPr>
        <p:txBody>
          <a:bodyPr wrap="square">
            <a:spAutoFit/>
          </a:bodyPr>
          <a:lstStyle/>
          <a:p>
            <a:r>
              <a:rPr lang="en-US" sz="1600" dirty="0" smtClean="0"/>
              <a:t>Automated update of bibliographic metadata, </a:t>
            </a:r>
            <a:r>
              <a:rPr lang="en-US" sz="1600" dirty="0" err="1" smtClean="0"/>
              <a:t>taxon</a:t>
            </a:r>
            <a:r>
              <a:rPr lang="en-US" sz="1600" dirty="0" smtClean="0"/>
              <a:t> names, </a:t>
            </a:r>
            <a:r>
              <a:rPr lang="en-US" sz="1600" dirty="0" err="1" smtClean="0"/>
              <a:t>Zoobank</a:t>
            </a:r>
            <a:r>
              <a:rPr lang="en-US" sz="1600" dirty="0" smtClean="0"/>
              <a:t> records, etc.</a:t>
            </a:r>
            <a:endParaRPr lang="bg-BG" dirty="0"/>
          </a:p>
        </p:txBody>
      </p:sp>
      <p:cxnSp>
        <p:nvCxnSpPr>
          <p:cNvPr id="56" name="Straight Arrow Connector 55"/>
          <p:cNvCxnSpPr/>
          <p:nvPr/>
        </p:nvCxnSpPr>
        <p:spPr bwMode="auto">
          <a:xfrm>
            <a:off x="5708374" y="5032513"/>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5615609" y="2166730"/>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37" grpId="0"/>
      <p:bldP spid="38" grpId="0" animBg="1"/>
      <p:bldP spid="33" grpId="0" animBg="1"/>
      <p:bldP spid="43" grpId="0" animBg="1"/>
      <p:bldP spid="5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6213"/>
            <a:ext cx="8775700" cy="966787"/>
          </a:xfrm>
        </p:spPr>
        <p:txBody>
          <a:bodyPr/>
          <a:lstStyle/>
          <a:p>
            <a:pPr>
              <a:defRPr/>
            </a:pPr>
            <a:r>
              <a:rPr lang="en-US" sz="4000" b="0" dirty="0" smtClean="0">
                <a:solidFill>
                  <a:schemeClr val="tx1"/>
                </a:solidFill>
              </a:rPr>
              <a:t>Automated pre-publication registration of new </a:t>
            </a:r>
            <a:r>
              <a:rPr lang="en-US" sz="4000" b="0" dirty="0" err="1" smtClean="0">
                <a:solidFill>
                  <a:schemeClr val="tx1"/>
                </a:solidFill>
              </a:rPr>
              <a:t>taxon</a:t>
            </a:r>
            <a:r>
              <a:rPr lang="en-US" sz="4000" b="0" dirty="0" smtClean="0">
                <a:solidFill>
                  <a:schemeClr val="tx1"/>
                </a:solidFill>
              </a:rPr>
              <a:t> names</a:t>
            </a:r>
            <a:endParaRPr lang="bg-BG" sz="3600" b="0" dirty="0">
              <a:solidFill>
                <a:schemeClr val="tx1"/>
              </a:solidFill>
            </a:endParaRPr>
          </a:p>
        </p:txBody>
      </p:sp>
      <p:sp>
        <p:nvSpPr>
          <p:cNvPr id="4" name="_s1030"/>
          <p:cNvSpPr>
            <a:spLocks noChangeArrowheads="1"/>
          </p:cNvSpPr>
          <p:nvPr/>
        </p:nvSpPr>
        <p:spPr bwMode="auto">
          <a:xfrm>
            <a:off x="4070350" y="1450975"/>
            <a:ext cx="2962275" cy="703263"/>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SUBMISSION</a:t>
            </a:r>
            <a:endParaRPr lang="bg-BG" b="1" cap="all" dirty="0">
              <a:solidFill>
                <a:srgbClr val="FFC000"/>
              </a:solidFill>
            </a:endParaRPr>
          </a:p>
        </p:txBody>
      </p:sp>
      <p:sp>
        <p:nvSpPr>
          <p:cNvPr id="18" name="_s1030"/>
          <p:cNvSpPr>
            <a:spLocks noChangeArrowheads="1"/>
          </p:cNvSpPr>
          <p:nvPr/>
        </p:nvSpPr>
        <p:spPr bwMode="auto">
          <a:xfrm>
            <a:off x="4144963" y="277336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ACCEPTED</a:t>
            </a:r>
            <a:endParaRPr lang="bg-BG" b="1" cap="all" dirty="0">
              <a:solidFill>
                <a:srgbClr val="FFC000"/>
              </a:solidFill>
            </a:endParaRPr>
          </a:p>
        </p:txBody>
      </p:sp>
      <p:cxnSp>
        <p:nvCxnSpPr>
          <p:cNvPr id="20" name="Straight Arrow Connector 19"/>
          <p:cNvCxnSpPr>
            <a:cxnSpLocks noChangeShapeType="1"/>
          </p:cNvCxnSpPr>
          <p:nvPr/>
        </p:nvCxnSpPr>
        <p:spPr bwMode="auto">
          <a:xfrm>
            <a:off x="5603875" y="2300288"/>
            <a:ext cx="4763" cy="382587"/>
          </a:xfrm>
          <a:prstGeom prst="straightConnector1">
            <a:avLst/>
          </a:prstGeom>
          <a:noFill/>
          <a:ln w="9525" algn="ctr">
            <a:solidFill>
              <a:schemeClr val="tx1"/>
            </a:solidFill>
            <a:round/>
            <a:headEnd/>
            <a:tailEnd type="arrow" w="med" len="med"/>
          </a:ln>
        </p:spPr>
      </p:cxnSp>
      <p:sp>
        <p:nvSpPr>
          <p:cNvPr id="37" name="Rectangle 36"/>
          <p:cNvSpPr>
            <a:spLocks noChangeArrowheads="1"/>
          </p:cNvSpPr>
          <p:nvPr/>
        </p:nvSpPr>
        <p:spPr bwMode="auto">
          <a:xfrm>
            <a:off x="2654300" y="3324225"/>
            <a:ext cx="1373188" cy="585788"/>
          </a:xfrm>
          <a:prstGeom prst="rect">
            <a:avLst/>
          </a:prstGeom>
          <a:noFill/>
          <a:ln w="9525">
            <a:noFill/>
            <a:miter lim="800000"/>
            <a:headEnd/>
            <a:tailEnd/>
          </a:ln>
        </p:spPr>
        <p:txBody>
          <a:bodyPr>
            <a:spAutoFit/>
          </a:bodyPr>
          <a:lstStyle/>
          <a:p>
            <a:r>
              <a:rPr lang="en-US" sz="1600"/>
              <a:t>XML Response</a:t>
            </a:r>
            <a:endParaRPr lang="bg-BG"/>
          </a:p>
        </p:txBody>
      </p:sp>
      <p:sp>
        <p:nvSpPr>
          <p:cNvPr id="38" name="_s1030"/>
          <p:cNvSpPr>
            <a:spLocks noChangeArrowheads="1"/>
          </p:cNvSpPr>
          <p:nvPr/>
        </p:nvSpPr>
        <p:spPr bwMode="auto">
          <a:xfrm>
            <a:off x="4160838" y="457041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ARTICLE</a:t>
            </a:r>
            <a:br>
              <a:rPr lang="en-US" b="1" cap="all" dirty="0">
                <a:solidFill>
                  <a:srgbClr val="FFC000"/>
                </a:solidFill>
              </a:rPr>
            </a:br>
            <a:r>
              <a:rPr lang="en-US" b="1" cap="all" dirty="0">
                <a:solidFill>
                  <a:srgbClr val="FFC000"/>
                </a:solidFill>
              </a:rPr>
              <a:t>PUBLISHED</a:t>
            </a:r>
            <a:endParaRPr lang="bg-BG" b="1" cap="all" dirty="0">
              <a:solidFill>
                <a:srgbClr val="FFC000"/>
              </a:solidFill>
            </a:endParaRPr>
          </a:p>
        </p:txBody>
      </p:sp>
      <p:sp>
        <p:nvSpPr>
          <p:cNvPr id="42" name="_s1030"/>
          <p:cNvSpPr>
            <a:spLocks noChangeArrowheads="1"/>
          </p:cNvSpPr>
          <p:nvPr/>
        </p:nvSpPr>
        <p:spPr bwMode="auto">
          <a:xfrm>
            <a:off x="0" y="5921375"/>
            <a:ext cx="3406775" cy="744538"/>
          </a:xfrm>
          <a:prstGeom prst="roundRect">
            <a:avLst>
              <a:gd name="adj" fmla="val 16667"/>
            </a:avLst>
          </a:prstGeom>
          <a:solidFill>
            <a:schemeClr val="tx1"/>
          </a:solidFill>
          <a:ln w="9525">
            <a:solidFill>
              <a:schemeClr val="tx1"/>
            </a:solidFill>
            <a:round/>
            <a:headEnd/>
            <a:tailEnd/>
          </a:ln>
        </p:spPr>
        <p:txBody>
          <a:bodyPr wrap="none" lIns="62962" tIns="31481" rIns="62962" bIns="31481" anchor="ctr"/>
          <a:lstStyle/>
          <a:p>
            <a:pPr algn="ctr"/>
            <a:r>
              <a:rPr lang="en-US" sz="1800">
                <a:solidFill>
                  <a:schemeClr val="bg2"/>
                </a:solidFill>
              </a:rPr>
              <a:t>Taxon name available/valid </a:t>
            </a:r>
          </a:p>
          <a:p>
            <a:pPr algn="ctr"/>
            <a:r>
              <a:rPr lang="en-US" sz="1800">
                <a:solidFill>
                  <a:schemeClr val="bg2"/>
                </a:solidFill>
              </a:rPr>
              <a:t>(effectively published)</a:t>
            </a:r>
            <a:endParaRPr lang="bg-BG" sz="1800">
              <a:solidFill>
                <a:schemeClr val="bg2"/>
              </a:solidFill>
            </a:endParaRPr>
          </a:p>
        </p:txBody>
      </p:sp>
      <p:cxnSp>
        <p:nvCxnSpPr>
          <p:cNvPr id="45" name="Straight Arrow Connector 44"/>
          <p:cNvCxnSpPr>
            <a:cxnSpLocks noChangeShapeType="1"/>
          </p:cNvCxnSpPr>
          <p:nvPr/>
        </p:nvCxnSpPr>
        <p:spPr bwMode="auto">
          <a:xfrm flipH="1">
            <a:off x="2757488" y="3024188"/>
            <a:ext cx="1223962" cy="0"/>
          </a:xfrm>
          <a:prstGeom prst="straightConnector1">
            <a:avLst/>
          </a:prstGeom>
          <a:noFill/>
          <a:ln w="9525" algn="ctr">
            <a:solidFill>
              <a:schemeClr val="tx1"/>
            </a:solidFill>
            <a:round/>
            <a:headEnd/>
            <a:tailEnd type="arrow" w="med" len="med"/>
          </a:ln>
        </p:spPr>
      </p:cxnSp>
      <p:cxnSp>
        <p:nvCxnSpPr>
          <p:cNvPr id="52" name="Straight Arrow Connector 51"/>
          <p:cNvCxnSpPr>
            <a:cxnSpLocks noChangeShapeType="1"/>
          </p:cNvCxnSpPr>
          <p:nvPr/>
        </p:nvCxnSpPr>
        <p:spPr bwMode="auto">
          <a:xfrm flipV="1">
            <a:off x="2801938" y="3201988"/>
            <a:ext cx="1222375" cy="12700"/>
          </a:xfrm>
          <a:prstGeom prst="straightConnector1">
            <a:avLst/>
          </a:prstGeom>
          <a:noFill/>
          <a:ln w="9525" algn="ctr">
            <a:solidFill>
              <a:schemeClr val="tx1"/>
            </a:solidFill>
            <a:round/>
            <a:headEnd/>
            <a:tailEnd type="arrow" w="med" len="med"/>
          </a:ln>
        </p:spPr>
      </p:cxnSp>
      <p:sp>
        <p:nvSpPr>
          <p:cNvPr id="61" name="Rectangle 60"/>
          <p:cNvSpPr>
            <a:spLocks noChangeArrowheads="1"/>
          </p:cNvSpPr>
          <p:nvPr/>
        </p:nvSpPr>
        <p:spPr bwMode="auto">
          <a:xfrm>
            <a:off x="1754188" y="4365625"/>
            <a:ext cx="1343025" cy="584200"/>
          </a:xfrm>
          <a:prstGeom prst="rect">
            <a:avLst/>
          </a:prstGeom>
          <a:noFill/>
          <a:ln w="9525">
            <a:noFill/>
            <a:miter lim="800000"/>
            <a:headEnd/>
            <a:tailEnd/>
          </a:ln>
        </p:spPr>
        <p:txBody>
          <a:bodyPr>
            <a:spAutoFit/>
          </a:bodyPr>
          <a:lstStyle/>
          <a:p>
            <a:r>
              <a:rPr lang="en-US" sz="1600"/>
              <a:t>XML article metadata</a:t>
            </a:r>
            <a:endParaRPr lang="bg-BG"/>
          </a:p>
        </p:txBody>
      </p:sp>
      <p:cxnSp>
        <p:nvCxnSpPr>
          <p:cNvPr id="63" name="Straight Arrow Connector 62"/>
          <p:cNvCxnSpPr>
            <a:cxnSpLocks noChangeShapeType="1"/>
          </p:cNvCxnSpPr>
          <p:nvPr/>
        </p:nvCxnSpPr>
        <p:spPr bwMode="auto">
          <a:xfrm>
            <a:off x="5638800" y="3611563"/>
            <a:ext cx="9525" cy="798512"/>
          </a:xfrm>
          <a:prstGeom prst="straightConnector1">
            <a:avLst/>
          </a:prstGeom>
          <a:noFill/>
          <a:ln w="9525" algn="ctr">
            <a:solidFill>
              <a:schemeClr val="tx1"/>
            </a:solidFill>
            <a:round/>
            <a:headEnd/>
            <a:tailEnd type="arrow" w="med" len="med"/>
          </a:ln>
        </p:spPr>
      </p:cxnSp>
      <p:cxnSp>
        <p:nvCxnSpPr>
          <p:cNvPr id="71" name="Straight Arrow Connector 70"/>
          <p:cNvCxnSpPr>
            <a:cxnSpLocks noChangeShapeType="1"/>
          </p:cNvCxnSpPr>
          <p:nvPr/>
        </p:nvCxnSpPr>
        <p:spPr bwMode="auto">
          <a:xfrm flipH="1" flipV="1">
            <a:off x="2516188" y="4197350"/>
            <a:ext cx="1495425" cy="698500"/>
          </a:xfrm>
          <a:prstGeom prst="straightConnector1">
            <a:avLst/>
          </a:prstGeom>
          <a:noFill/>
          <a:ln w="9525" algn="ctr">
            <a:solidFill>
              <a:schemeClr val="tx1"/>
            </a:solidFill>
            <a:round/>
            <a:headEnd/>
            <a:tailEnd type="arrow" w="med" len="med"/>
          </a:ln>
        </p:spPr>
      </p:cxnSp>
      <p:sp>
        <p:nvSpPr>
          <p:cNvPr id="83" name="Rectangle 82"/>
          <p:cNvSpPr>
            <a:spLocks noChangeArrowheads="1"/>
          </p:cNvSpPr>
          <p:nvPr/>
        </p:nvSpPr>
        <p:spPr bwMode="auto">
          <a:xfrm>
            <a:off x="2690813" y="2557463"/>
            <a:ext cx="1276350" cy="307975"/>
          </a:xfrm>
          <a:prstGeom prst="rect">
            <a:avLst/>
          </a:prstGeom>
          <a:noFill/>
          <a:ln w="9525">
            <a:noFill/>
            <a:miter lim="800000"/>
            <a:headEnd/>
            <a:tailEnd/>
          </a:ln>
        </p:spPr>
        <p:txBody>
          <a:bodyPr>
            <a:spAutoFit/>
          </a:bodyPr>
          <a:lstStyle/>
          <a:p>
            <a:r>
              <a:rPr lang="en-US" sz="1400"/>
              <a:t>XML Query</a:t>
            </a:r>
            <a:endParaRPr lang="bg-BG"/>
          </a:p>
        </p:txBody>
      </p:sp>
      <p:pic>
        <p:nvPicPr>
          <p:cNvPr id="29" name="Picture 22" descr="zoobankLogo"/>
          <p:cNvPicPr>
            <a:picLocks noChangeAspect="1" noChangeArrowheads="1"/>
          </p:cNvPicPr>
          <p:nvPr/>
        </p:nvPicPr>
        <p:blipFill>
          <a:blip r:embed="rId2" cstate="print"/>
          <a:srcRect/>
          <a:stretch>
            <a:fillRect/>
          </a:stretch>
        </p:blipFill>
        <p:spPr bwMode="auto">
          <a:xfrm>
            <a:off x="0" y="2816225"/>
            <a:ext cx="2562225" cy="560388"/>
          </a:xfrm>
          <a:prstGeom prst="rect">
            <a:avLst/>
          </a:prstGeom>
          <a:noFill/>
          <a:ln w="9525" algn="ctr">
            <a:solidFill>
              <a:schemeClr val="tx1"/>
            </a:solidFill>
            <a:miter lim="800000"/>
            <a:headEnd/>
            <a:tailEnd/>
          </a:ln>
        </p:spPr>
      </p:pic>
      <p:sp>
        <p:nvSpPr>
          <p:cNvPr id="51" name="Down Arrow 50"/>
          <p:cNvSpPr>
            <a:spLocks noChangeArrowheads="1"/>
          </p:cNvSpPr>
          <p:nvPr/>
        </p:nvSpPr>
        <p:spPr bwMode="auto">
          <a:xfrm>
            <a:off x="427038" y="4449763"/>
            <a:ext cx="222250" cy="1301750"/>
          </a:xfrm>
          <a:prstGeom prst="downArrow">
            <a:avLst>
              <a:gd name="adj1" fmla="val 50000"/>
              <a:gd name="adj2" fmla="val 49759"/>
            </a:avLst>
          </a:prstGeom>
          <a:solidFill>
            <a:srgbClr val="FF0000"/>
          </a:solidFill>
          <a:ln w="9525" algn="ctr">
            <a:solidFill>
              <a:schemeClr val="tx1"/>
            </a:solidFill>
            <a:round/>
            <a:headEnd/>
            <a:tailEnd/>
          </a:ln>
        </p:spPr>
        <p:txBody>
          <a:bodyPr wrap="none" lIns="62962" tIns="31481" rIns="62962" bIns="31481" anchor="ctr"/>
          <a:lstStyle/>
          <a:p>
            <a:pPr algn="ctr"/>
            <a:endParaRPr lang="bg-BG"/>
          </a:p>
        </p:txBody>
      </p:sp>
      <p:sp>
        <p:nvSpPr>
          <p:cNvPr id="54" name="Rectangle 53"/>
          <p:cNvSpPr>
            <a:spLocks noChangeArrowheads="1"/>
          </p:cNvSpPr>
          <p:nvPr/>
        </p:nvSpPr>
        <p:spPr bwMode="auto">
          <a:xfrm>
            <a:off x="5805488" y="2257425"/>
            <a:ext cx="1385887" cy="338138"/>
          </a:xfrm>
          <a:prstGeom prst="rect">
            <a:avLst/>
          </a:prstGeom>
          <a:noFill/>
          <a:ln w="9525">
            <a:noFill/>
            <a:miter lim="800000"/>
            <a:headEnd/>
            <a:tailEnd/>
          </a:ln>
        </p:spPr>
        <p:txBody>
          <a:bodyPr wrap="none">
            <a:spAutoFit/>
          </a:bodyPr>
          <a:lstStyle/>
          <a:p>
            <a:r>
              <a:rPr lang="en-US" sz="1600"/>
              <a:t>Peer review</a:t>
            </a:r>
            <a:endParaRPr lang="bg-BG"/>
          </a:p>
        </p:txBody>
      </p:sp>
      <p:pic>
        <p:nvPicPr>
          <p:cNvPr id="19" name="Picture 4"/>
          <p:cNvPicPr>
            <a:picLocks noChangeAspect="1" noChangeArrowheads="1"/>
          </p:cNvPicPr>
          <p:nvPr/>
        </p:nvPicPr>
        <p:blipFill>
          <a:blip r:embed="rId3" cstate="print"/>
          <a:srcRect/>
          <a:stretch>
            <a:fillRect/>
          </a:stretch>
        </p:blipFill>
        <p:spPr bwMode="auto">
          <a:xfrm>
            <a:off x="0" y="1993900"/>
            <a:ext cx="738188" cy="758825"/>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a:off x="0" y="3422650"/>
            <a:ext cx="2573338" cy="706438"/>
          </a:xfrm>
          <a:prstGeom prst="rect">
            <a:avLst/>
          </a:prstGeom>
          <a:noFill/>
          <a:ln w="9525">
            <a:noFill/>
            <a:miter lim="800000"/>
            <a:headEnd/>
            <a:tailEnd/>
          </a:ln>
        </p:spPr>
      </p:pic>
      <p:pic>
        <p:nvPicPr>
          <p:cNvPr id="22" name="Picture 21" descr="Pro-iBiosphere_logo.eps"/>
          <p:cNvPicPr>
            <a:picLocks noChangeAspect="1"/>
          </p:cNvPicPr>
          <p:nvPr/>
        </p:nvPicPr>
        <p:blipFill>
          <a:blip r:embed="rId5" cstate="print"/>
          <a:stretch>
            <a:fillRect/>
          </a:stretch>
        </p:blipFill>
        <p:spPr>
          <a:xfrm>
            <a:off x="4125191" y="5811168"/>
            <a:ext cx="4156364" cy="8701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p:bldP spid="38" grpId="0" animBg="1"/>
      <p:bldP spid="42" grpId="0" animBg="1"/>
      <p:bldP spid="61" grpId="0"/>
      <p:bldP spid="83" grpId="0"/>
      <p:bldP spid="51" grpId="0" animBg="1"/>
      <p:bldP spid="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bwMode="auto">
          <a:xfrm>
            <a:off x="299269" y="4689987"/>
            <a:ext cx="8133531" cy="887618"/>
          </a:xfrm>
          <a:prstGeom prst="rect">
            <a:avLst/>
          </a:prstGeom>
          <a:solidFill>
            <a:schemeClr val="accent1"/>
          </a:solidFill>
          <a:ln w="9525" cap="flat" cmpd="sng" algn="ctr">
            <a:noFill/>
            <a:prstDash val="solid"/>
            <a:round/>
            <a:headEnd type="none" w="med" len="med"/>
            <a:tailEnd type="none" w="med" len="med"/>
          </a:ln>
          <a:effectLst/>
        </p:spPr>
        <p:txBody>
          <a:bodyPr wrap="none" lIns="62962" tIns="31481" rIns="62962" bIns="31481" anchor="ctr"/>
          <a:lstStyle/>
          <a:p>
            <a:pPr algn="ctr">
              <a:defRPr/>
            </a:pPr>
            <a:r>
              <a:rPr lang="bg-BG" sz="1800" b="1" dirty="0" smtClean="0">
                <a:solidFill>
                  <a:srgbClr val="FFFF00"/>
                </a:solidFill>
              </a:rPr>
              <a:t>Unified marked up final output</a:t>
            </a:r>
            <a:br>
              <a:rPr lang="bg-BG" sz="1800" b="1" dirty="0" smtClean="0">
                <a:solidFill>
                  <a:srgbClr val="FFFF00"/>
                </a:solidFill>
              </a:rPr>
            </a:br>
            <a:r>
              <a:rPr lang="bg-BG" sz="1800" b="1" dirty="0" smtClean="0">
                <a:solidFill>
                  <a:srgbClr val="FFFF00"/>
                </a:solidFill>
              </a:rPr>
              <a:t>Taxon treatments, keys, images, localities</a:t>
            </a:r>
            <a:r>
              <a:rPr lang="en-US" sz="1800" b="1" dirty="0" smtClean="0">
                <a:solidFill>
                  <a:srgbClr val="FFFF00"/>
                </a:solidFill>
              </a:rPr>
              <a:t>, references</a:t>
            </a:r>
            <a:endParaRPr lang="bg-BG" sz="1800" b="1" dirty="0">
              <a:solidFill>
                <a:srgbClr val="FFFF00"/>
              </a:solidFill>
            </a:endParaRPr>
          </a:p>
        </p:txBody>
      </p:sp>
      <p:sp>
        <p:nvSpPr>
          <p:cNvPr id="54" name="Rectangle 53"/>
          <p:cNvSpPr/>
          <p:nvPr/>
        </p:nvSpPr>
        <p:spPr bwMode="auto">
          <a:xfrm>
            <a:off x="0" y="1041400"/>
            <a:ext cx="9144000" cy="816897"/>
          </a:xfrm>
          <a:prstGeom prst="rect">
            <a:avLst/>
          </a:prstGeom>
          <a:solidFill>
            <a:schemeClr val="accent1"/>
          </a:solidFill>
          <a:ln w="9525" cap="flat" cmpd="sng" algn="ctr">
            <a:noFill/>
            <a:prstDash val="solid"/>
            <a:round/>
            <a:headEnd type="none" w="med" len="med"/>
            <a:tailEnd type="none" w="med" len="med"/>
          </a:ln>
          <a:effectLst/>
        </p:spPr>
        <p:txBody>
          <a:bodyPr wrap="none" lIns="62962" tIns="31481" rIns="62962" bIns="31481" anchor="ctr"/>
          <a:lstStyle/>
          <a:p>
            <a:pPr algn="ctr">
              <a:defRPr/>
            </a:pPr>
            <a:r>
              <a:rPr lang="bg-BG" sz="2400" dirty="0" smtClean="0">
                <a:solidFill>
                  <a:srgbClr val="FFFF00"/>
                </a:solidFill>
              </a:rPr>
              <a:t>PROSPECTIVE PUBLISHING  </a:t>
            </a:r>
            <a:r>
              <a:rPr lang="bg-BG" sz="3600" b="1" dirty="0" smtClean="0">
                <a:solidFill>
                  <a:srgbClr val="FFC000"/>
                </a:solidFill>
              </a:rPr>
              <a:t>|</a:t>
            </a:r>
            <a:r>
              <a:rPr lang="bg-BG" sz="3600" b="1" dirty="0" smtClean="0">
                <a:solidFill>
                  <a:srgbClr val="FFFF00"/>
                </a:solidFill>
              </a:rPr>
              <a:t> </a:t>
            </a:r>
            <a:r>
              <a:rPr lang="bg-BG" sz="2400" dirty="0" smtClean="0">
                <a:solidFill>
                  <a:srgbClr val="FFFF00"/>
                </a:solidFill>
              </a:rPr>
              <a:t>HISTORICAL LITERATURE</a:t>
            </a:r>
            <a:endParaRPr lang="en-US" sz="1400" dirty="0">
              <a:solidFill>
                <a:srgbClr val="FFFF00"/>
              </a:solidFill>
            </a:endParaRPr>
          </a:p>
        </p:txBody>
      </p:sp>
      <p:sp>
        <p:nvSpPr>
          <p:cNvPr id="13326" name="Rectangle 14"/>
          <p:cNvSpPr>
            <a:spLocks noGrp="1" noRot="1" noChangeArrowheads="1"/>
          </p:cNvSpPr>
          <p:nvPr>
            <p:ph type="title" sz="quarter"/>
          </p:nvPr>
        </p:nvSpPr>
        <p:spPr>
          <a:xfrm>
            <a:off x="14514" y="124691"/>
            <a:ext cx="9129486" cy="772160"/>
          </a:xfrm>
        </p:spPr>
        <p:txBody>
          <a:bodyPr/>
          <a:lstStyle/>
          <a:p>
            <a:pPr eaLnBrk="1" hangingPunct="1">
              <a:lnSpc>
                <a:spcPct val="85000"/>
              </a:lnSpc>
              <a:defRPr/>
            </a:pPr>
            <a:r>
              <a:rPr lang="en-US" sz="4200" b="0" dirty="0" smtClean="0">
                <a:solidFill>
                  <a:schemeClr val="tx1"/>
                </a:solidFill>
              </a:rPr>
              <a:t>Re-publishing of legacy literature</a:t>
            </a:r>
            <a:endParaRPr lang="bg-BG" sz="4200" b="0" dirty="0" smtClean="0">
              <a:solidFill>
                <a:schemeClr val="tx1"/>
              </a:solidFill>
            </a:endParaRPr>
          </a:p>
        </p:txBody>
      </p:sp>
      <p:sp>
        <p:nvSpPr>
          <p:cNvPr id="7178" name="Line 106"/>
          <p:cNvSpPr>
            <a:spLocks noChangeShapeType="1"/>
          </p:cNvSpPr>
          <p:nvPr/>
        </p:nvSpPr>
        <p:spPr bwMode="auto">
          <a:xfrm>
            <a:off x="4643438" y="4005263"/>
            <a:ext cx="0" cy="0"/>
          </a:xfrm>
          <a:prstGeom prst="line">
            <a:avLst/>
          </a:prstGeom>
          <a:noFill/>
          <a:ln w="9525">
            <a:solidFill>
              <a:schemeClr val="tx1"/>
            </a:solidFill>
            <a:round/>
            <a:headEnd/>
            <a:tailEnd type="triangle" w="med" len="med"/>
          </a:ln>
        </p:spPr>
        <p:txBody>
          <a:bodyPr/>
          <a:lstStyle/>
          <a:p>
            <a:endParaRPr lang="bg-BG"/>
          </a:p>
        </p:txBody>
      </p:sp>
      <p:sp>
        <p:nvSpPr>
          <p:cNvPr id="7179" name="Line 122"/>
          <p:cNvSpPr>
            <a:spLocks noChangeShapeType="1"/>
          </p:cNvSpPr>
          <p:nvPr/>
        </p:nvSpPr>
        <p:spPr bwMode="auto">
          <a:xfrm>
            <a:off x="5508625" y="1484313"/>
            <a:ext cx="0" cy="0"/>
          </a:xfrm>
          <a:prstGeom prst="line">
            <a:avLst/>
          </a:prstGeom>
          <a:noFill/>
          <a:ln w="9525">
            <a:solidFill>
              <a:schemeClr val="tx1"/>
            </a:solidFill>
            <a:round/>
            <a:headEnd/>
            <a:tailEnd/>
          </a:ln>
        </p:spPr>
        <p:txBody>
          <a:bodyPr/>
          <a:lstStyle/>
          <a:p>
            <a:endParaRPr lang="bg-BG"/>
          </a:p>
        </p:txBody>
      </p:sp>
      <p:sp>
        <p:nvSpPr>
          <p:cNvPr id="55" name="Rectangle 54"/>
          <p:cNvSpPr/>
          <p:nvPr/>
        </p:nvSpPr>
        <p:spPr bwMode="auto">
          <a:xfrm>
            <a:off x="4976536" y="3587187"/>
            <a:ext cx="4015064" cy="755497"/>
          </a:xfrm>
          <a:prstGeom prst="rect">
            <a:avLst/>
          </a:prstGeom>
          <a:solidFill>
            <a:schemeClr val="accent1"/>
          </a:solidFill>
          <a:ln w="9525" cap="flat" cmpd="sng" algn="ctr">
            <a:noFill/>
            <a:prstDash val="solid"/>
            <a:round/>
            <a:headEnd type="none" w="med" len="med"/>
            <a:tailEnd type="none" w="med" len="med"/>
          </a:ln>
          <a:effectLst/>
        </p:spPr>
        <p:txBody>
          <a:bodyPr wrap="none" lIns="62962" tIns="31481" rIns="62962" bIns="31481" anchor="ctr"/>
          <a:lstStyle/>
          <a:p>
            <a:pPr algn="ctr">
              <a:defRPr/>
            </a:pPr>
            <a:r>
              <a:rPr lang="bg-BG" sz="1400" b="1" dirty="0" smtClean="0">
                <a:solidFill>
                  <a:srgbClr val="FFFF00"/>
                </a:solidFill>
              </a:rPr>
              <a:t>Content management systems &amp;</a:t>
            </a:r>
          </a:p>
          <a:p>
            <a:pPr algn="ctr">
              <a:defRPr/>
            </a:pPr>
            <a:r>
              <a:rPr lang="bg-BG" sz="1400" b="1" dirty="0" smtClean="0">
                <a:solidFill>
                  <a:srgbClr val="FFFF00"/>
                </a:solidFill>
              </a:rPr>
              <a:t>repositories (SCRATCHPADS</a:t>
            </a:r>
            <a:r>
              <a:rPr lang="en-US" sz="1400" b="1" dirty="0" smtClean="0">
                <a:solidFill>
                  <a:srgbClr val="FFFF00"/>
                </a:solidFill>
              </a:rPr>
              <a:t>, CDM, etc.</a:t>
            </a:r>
            <a:r>
              <a:rPr lang="bg-BG" sz="1400" b="1" dirty="0" smtClean="0">
                <a:solidFill>
                  <a:srgbClr val="FFFF00"/>
                </a:solidFill>
              </a:rPr>
              <a:t>)</a:t>
            </a:r>
            <a:endParaRPr lang="bg-BG" sz="1400" dirty="0">
              <a:solidFill>
                <a:srgbClr val="FFFF00"/>
              </a:solidFill>
            </a:endParaRPr>
          </a:p>
        </p:txBody>
      </p:sp>
      <p:sp>
        <p:nvSpPr>
          <p:cNvPr id="43" name="_s1030"/>
          <p:cNvSpPr>
            <a:spLocks noChangeArrowheads="1"/>
          </p:cNvSpPr>
          <p:nvPr/>
        </p:nvSpPr>
        <p:spPr bwMode="auto">
          <a:xfrm>
            <a:off x="187037" y="2509520"/>
            <a:ext cx="2701636" cy="882983"/>
          </a:xfrm>
          <a:prstGeom prst="roundRect">
            <a:avLst>
              <a:gd name="adj" fmla="val 16667"/>
            </a:avLst>
          </a:prstGeom>
          <a:solidFill>
            <a:schemeClr val="bg2">
              <a:lumMod val="75000"/>
              <a:lumOff val="25000"/>
            </a:schemeClr>
          </a:solidFill>
          <a:ln w="9525">
            <a:solidFill>
              <a:schemeClr val="tx1"/>
            </a:solidFill>
            <a:round/>
            <a:headEnd/>
            <a:tailEnd/>
          </a:ln>
        </p:spPr>
        <p:txBody>
          <a:bodyPr wrap="none" lIns="62962" tIns="31481" rIns="62962" bIns="31481" anchor="ctr"/>
          <a:lstStyle/>
          <a:p>
            <a:pPr algn="ctr">
              <a:defRPr/>
            </a:pPr>
            <a:r>
              <a:rPr lang="en-US" b="1" dirty="0" smtClean="0"/>
              <a:t>PENSOFT </a:t>
            </a:r>
            <a:br>
              <a:rPr lang="en-US" b="1" dirty="0" smtClean="0"/>
            </a:br>
            <a:r>
              <a:rPr lang="en-US" b="1" dirty="0" smtClean="0"/>
              <a:t>WRITING TOOL</a:t>
            </a:r>
            <a:endParaRPr lang="bg-BG" b="1" dirty="0"/>
          </a:p>
        </p:txBody>
      </p:sp>
      <p:sp>
        <p:nvSpPr>
          <p:cNvPr id="45" name="_s1030"/>
          <p:cNvSpPr>
            <a:spLocks noChangeArrowheads="1"/>
          </p:cNvSpPr>
          <p:nvPr/>
        </p:nvSpPr>
        <p:spPr bwMode="auto">
          <a:xfrm>
            <a:off x="248418" y="3780519"/>
            <a:ext cx="2581868" cy="667467"/>
          </a:xfrm>
          <a:prstGeom prst="roundRect">
            <a:avLst>
              <a:gd name="adj" fmla="val 16667"/>
            </a:avLst>
          </a:prstGeom>
          <a:solidFill>
            <a:schemeClr val="bg2">
              <a:lumMod val="75000"/>
              <a:lumOff val="25000"/>
            </a:schemeClr>
          </a:solidFill>
          <a:ln w="9525">
            <a:solidFill>
              <a:schemeClr val="tx1"/>
            </a:solidFill>
            <a:round/>
            <a:headEnd/>
            <a:tailEnd/>
          </a:ln>
        </p:spPr>
        <p:txBody>
          <a:bodyPr wrap="none" lIns="62962" tIns="31481" rIns="62962" bIns="31481" anchor="ctr"/>
          <a:lstStyle/>
          <a:p>
            <a:pPr algn="ctr">
              <a:defRPr/>
            </a:pPr>
            <a:r>
              <a:rPr lang="en-US" sz="1400" b="1" dirty="0" smtClean="0">
                <a:solidFill>
                  <a:srgbClr val="FFC000"/>
                </a:solidFill>
              </a:rPr>
              <a:t>2</a:t>
            </a:r>
            <a:r>
              <a:rPr lang="en-US" sz="1400" b="1" baseline="30000" dirty="0" smtClean="0">
                <a:solidFill>
                  <a:srgbClr val="FFC000"/>
                </a:solidFill>
              </a:rPr>
              <a:t>nd</a:t>
            </a:r>
            <a:r>
              <a:rPr lang="en-US" sz="1400" b="1" dirty="0" smtClean="0">
                <a:solidFill>
                  <a:srgbClr val="FFC000"/>
                </a:solidFill>
              </a:rPr>
              <a:t> DIGITAL EDITION </a:t>
            </a:r>
            <a:br>
              <a:rPr lang="en-US" sz="1400" b="1" dirty="0" smtClean="0">
                <a:solidFill>
                  <a:srgbClr val="FFC000"/>
                </a:solidFill>
              </a:rPr>
            </a:br>
            <a:r>
              <a:rPr lang="en-US" sz="1400" b="1" dirty="0" smtClean="0">
                <a:solidFill>
                  <a:srgbClr val="FFC000"/>
                </a:solidFill>
              </a:rPr>
              <a:t>semantically enhanced </a:t>
            </a:r>
            <a:br>
              <a:rPr lang="en-US" sz="1400" b="1" dirty="0" smtClean="0">
                <a:solidFill>
                  <a:srgbClr val="FFC000"/>
                </a:solidFill>
              </a:rPr>
            </a:br>
            <a:r>
              <a:rPr lang="en-US" sz="1400" b="1" dirty="0" smtClean="0">
                <a:solidFill>
                  <a:srgbClr val="FFC000"/>
                </a:solidFill>
              </a:rPr>
              <a:t>HTML </a:t>
            </a:r>
            <a:r>
              <a:rPr lang="en-US" sz="1400" b="1" dirty="0">
                <a:solidFill>
                  <a:srgbClr val="FFC000"/>
                </a:solidFill>
              </a:rPr>
              <a:t>and XML </a:t>
            </a:r>
            <a:endParaRPr lang="bg-BG" sz="1400" b="1" dirty="0">
              <a:solidFill>
                <a:srgbClr val="FFC000"/>
              </a:solidFill>
            </a:endParaRPr>
          </a:p>
        </p:txBody>
      </p:sp>
      <p:sp>
        <p:nvSpPr>
          <p:cNvPr id="46" name="Rectangle 45"/>
          <p:cNvSpPr/>
          <p:nvPr/>
        </p:nvSpPr>
        <p:spPr bwMode="auto">
          <a:xfrm>
            <a:off x="0" y="5855335"/>
            <a:ext cx="9144000" cy="1069975"/>
          </a:xfrm>
          <a:prstGeom prst="rect">
            <a:avLst/>
          </a:prstGeom>
          <a:solidFill>
            <a:schemeClr val="accent1"/>
          </a:solidFill>
          <a:ln w="9525" cap="flat" cmpd="sng" algn="ctr">
            <a:noFill/>
            <a:prstDash val="solid"/>
            <a:round/>
            <a:headEnd type="none" w="med" len="med"/>
            <a:tailEnd type="none" w="med" len="med"/>
          </a:ln>
          <a:effectLst/>
        </p:spPr>
        <p:txBody>
          <a:bodyPr wrap="none" lIns="62962" tIns="31481" rIns="62962" bIns="31481" anchor="ctr"/>
          <a:lstStyle/>
          <a:p>
            <a:pPr algn="r">
              <a:defRPr/>
            </a:pPr>
            <a:r>
              <a:rPr lang="en-US" sz="1600" dirty="0" smtClean="0">
                <a:solidFill>
                  <a:srgbClr val="FFFF00"/>
                </a:solidFill>
              </a:rPr>
              <a:t>archiving</a:t>
            </a:r>
            <a:endParaRPr lang="en-US"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47" name="_s1030"/>
          <p:cNvSpPr>
            <a:spLocks noChangeArrowheads="1"/>
          </p:cNvSpPr>
          <p:nvPr/>
        </p:nvSpPr>
        <p:spPr bwMode="auto">
          <a:xfrm>
            <a:off x="3029811" y="5951957"/>
            <a:ext cx="2212257" cy="906043"/>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700" b="1" dirty="0" smtClean="0"/>
              <a:t>Species-ID</a:t>
            </a:r>
            <a:r>
              <a:rPr lang="en-US" sz="1700" b="1" dirty="0" smtClean="0"/>
              <a:t>, </a:t>
            </a:r>
            <a:br>
              <a:rPr lang="en-US" sz="1700" b="1" dirty="0" smtClean="0"/>
            </a:br>
            <a:r>
              <a:rPr lang="bg-BG" sz="1700" b="1" dirty="0" smtClean="0"/>
              <a:t>Wikispecies </a:t>
            </a:r>
          </a:p>
          <a:p>
            <a:pPr algn="ctr">
              <a:defRPr/>
            </a:pPr>
            <a:r>
              <a:rPr lang="bg-BG" sz="1700" b="1" dirty="0" smtClean="0"/>
              <a:t>Wikipedia</a:t>
            </a:r>
            <a:endParaRPr lang="bg-BG" sz="1700" b="1" dirty="0"/>
          </a:p>
        </p:txBody>
      </p:sp>
      <p:sp>
        <p:nvSpPr>
          <p:cNvPr id="48" name="_s1030"/>
          <p:cNvSpPr>
            <a:spLocks noChangeArrowheads="1"/>
          </p:cNvSpPr>
          <p:nvPr/>
        </p:nvSpPr>
        <p:spPr bwMode="auto">
          <a:xfrm>
            <a:off x="5322201" y="5965723"/>
            <a:ext cx="1903464" cy="892277"/>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en-US" sz="1400" b="1" dirty="0"/>
              <a:t>Indexing </a:t>
            </a:r>
            <a:r>
              <a:rPr lang="en-US" sz="1400" b="1" dirty="0" smtClean="0"/>
              <a:t>(</a:t>
            </a:r>
            <a:r>
              <a:rPr lang="bg-BG" sz="1400" b="1" dirty="0" smtClean="0"/>
              <a:t>IPNI, </a:t>
            </a:r>
          </a:p>
          <a:p>
            <a:pPr algn="ctr">
              <a:defRPr/>
            </a:pPr>
            <a:r>
              <a:rPr lang="bg-BG" sz="1400" b="1" dirty="0" smtClean="0"/>
              <a:t>ZooBank, Myco-</a:t>
            </a:r>
          </a:p>
          <a:p>
            <a:pPr algn="ctr">
              <a:defRPr/>
            </a:pPr>
            <a:r>
              <a:rPr lang="bg-BG" sz="1400" b="1" dirty="0" smtClean="0"/>
              <a:t>Bank</a:t>
            </a:r>
            <a:r>
              <a:rPr lang="en-US" sz="1400" b="1" dirty="0" smtClean="0"/>
              <a:t>, GNA</a:t>
            </a:r>
            <a:r>
              <a:rPr lang="bg-BG" sz="1400" b="1" dirty="0" smtClean="0"/>
              <a:t>)</a:t>
            </a:r>
            <a:endParaRPr lang="bg-BG" sz="1400" b="1" dirty="0"/>
          </a:p>
        </p:txBody>
      </p:sp>
      <p:sp>
        <p:nvSpPr>
          <p:cNvPr id="49" name="_s1030"/>
          <p:cNvSpPr>
            <a:spLocks noChangeArrowheads="1"/>
          </p:cNvSpPr>
          <p:nvPr/>
        </p:nvSpPr>
        <p:spPr bwMode="auto">
          <a:xfrm>
            <a:off x="7344410" y="5958840"/>
            <a:ext cx="1799590" cy="86868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en-US" b="1" dirty="0"/>
              <a:t>Aggregators</a:t>
            </a:r>
            <a:br>
              <a:rPr lang="en-US" b="1" dirty="0"/>
            </a:br>
            <a:r>
              <a:rPr lang="en-US" b="1" dirty="0"/>
              <a:t>(EOL, </a:t>
            </a:r>
            <a:r>
              <a:rPr lang="bg-BG" b="1" dirty="0" smtClean="0"/>
              <a:t>GBIF</a:t>
            </a:r>
            <a:r>
              <a:rPr lang="en-US" b="1" dirty="0" smtClean="0"/>
              <a:t>)</a:t>
            </a:r>
            <a:endParaRPr lang="bg-BG" b="1" dirty="0"/>
          </a:p>
        </p:txBody>
      </p:sp>
      <p:sp>
        <p:nvSpPr>
          <p:cNvPr id="50" name="_s1030"/>
          <p:cNvSpPr>
            <a:spLocks noChangeArrowheads="1"/>
          </p:cNvSpPr>
          <p:nvPr/>
        </p:nvSpPr>
        <p:spPr bwMode="auto">
          <a:xfrm>
            <a:off x="1005840" y="5958841"/>
            <a:ext cx="1889760" cy="868679"/>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600" b="1" dirty="0" smtClean="0"/>
              <a:t>Electronic </a:t>
            </a:r>
          </a:p>
          <a:p>
            <a:pPr algn="ctr">
              <a:defRPr/>
            </a:pPr>
            <a:r>
              <a:rPr lang="bg-BG" sz="1600" b="1" dirty="0" smtClean="0"/>
              <a:t>archives; Data </a:t>
            </a:r>
          </a:p>
          <a:p>
            <a:pPr algn="ctr">
              <a:defRPr/>
            </a:pPr>
            <a:r>
              <a:rPr lang="en-US" sz="1600" b="1" dirty="0" smtClean="0"/>
              <a:t>C</a:t>
            </a:r>
            <a:r>
              <a:rPr lang="bg-BG" sz="1600" b="1" dirty="0" smtClean="0"/>
              <a:t>enters</a:t>
            </a:r>
            <a:endParaRPr lang="bg-BG" sz="1600" b="1" dirty="0"/>
          </a:p>
        </p:txBody>
      </p:sp>
      <p:sp>
        <p:nvSpPr>
          <p:cNvPr id="51" name="Rectangle 50"/>
          <p:cNvSpPr/>
          <p:nvPr/>
        </p:nvSpPr>
        <p:spPr bwMode="auto">
          <a:xfrm>
            <a:off x="0" y="5857170"/>
            <a:ext cx="928915" cy="887618"/>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r>
              <a:rPr lang="bg-BG" sz="1800" b="1" dirty="0" smtClean="0">
                <a:solidFill>
                  <a:srgbClr val="FFFF00"/>
                </a:solidFill>
              </a:rPr>
              <a:t>END </a:t>
            </a:r>
          </a:p>
          <a:p>
            <a:pPr algn="ctr">
              <a:defRPr/>
            </a:pPr>
            <a:r>
              <a:rPr lang="bg-BG" sz="1800" b="1" dirty="0" smtClean="0">
                <a:solidFill>
                  <a:srgbClr val="FFFF00"/>
                </a:solidFill>
              </a:rPr>
              <a:t>USERS</a:t>
            </a:r>
            <a:endParaRPr lang="bg-BG" sz="1800" b="1" dirty="0">
              <a:solidFill>
                <a:srgbClr val="FFFF00"/>
              </a:solidFill>
            </a:endParaRPr>
          </a:p>
        </p:txBody>
      </p:sp>
      <p:cxnSp>
        <p:nvCxnSpPr>
          <p:cNvPr id="99" name="Straight Arrow Connector 98"/>
          <p:cNvCxnSpPr/>
          <p:nvPr/>
        </p:nvCxnSpPr>
        <p:spPr bwMode="auto">
          <a:xfrm flipH="1">
            <a:off x="3033486" y="2946400"/>
            <a:ext cx="1943050"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3" name="Straight Arrow Connector 59"/>
          <p:cNvCxnSpPr>
            <a:cxnSpLocks noChangeShapeType="1"/>
          </p:cNvCxnSpPr>
          <p:nvPr/>
        </p:nvCxnSpPr>
        <p:spPr bwMode="auto">
          <a:xfrm rot="16200000" flipV="1">
            <a:off x="1425013" y="3587862"/>
            <a:ext cx="212725" cy="1588"/>
          </a:xfrm>
          <a:prstGeom prst="straightConnector1">
            <a:avLst/>
          </a:prstGeom>
          <a:noFill/>
          <a:ln w="28575" algn="ctr">
            <a:solidFill>
              <a:schemeClr val="tx1"/>
            </a:solidFill>
            <a:round/>
            <a:headEnd type="triangle" w="med" len="med"/>
            <a:tailEnd/>
          </a:ln>
        </p:spPr>
      </p:cxnSp>
      <p:cxnSp>
        <p:nvCxnSpPr>
          <p:cNvPr id="105" name="Straight Arrow Connector 104"/>
          <p:cNvCxnSpPr/>
          <p:nvPr/>
        </p:nvCxnSpPr>
        <p:spPr bwMode="auto">
          <a:xfrm flipH="1">
            <a:off x="1530581" y="1902168"/>
            <a:ext cx="1" cy="498823"/>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8" name="Straight Arrow Connector 107"/>
          <p:cNvCxnSpPr/>
          <p:nvPr/>
        </p:nvCxnSpPr>
        <p:spPr bwMode="auto">
          <a:xfrm>
            <a:off x="2971800" y="4094018"/>
            <a:ext cx="1338943" cy="45505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16" name="Down Arrow 115"/>
          <p:cNvSpPr/>
          <p:nvPr/>
        </p:nvSpPr>
        <p:spPr bwMode="auto">
          <a:xfrm>
            <a:off x="4441371" y="5602514"/>
            <a:ext cx="45719" cy="145143"/>
          </a:xfrm>
          <a:prstGeom prst="downArrow">
            <a:avLst/>
          </a:prstGeom>
          <a:solidFill>
            <a:schemeClr val="accent1"/>
          </a:solidFill>
          <a:ln w="6667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cxnSp>
        <p:nvCxnSpPr>
          <p:cNvPr id="118" name="Straight Arrow Connector 117"/>
          <p:cNvCxnSpPr/>
          <p:nvPr/>
        </p:nvCxnSpPr>
        <p:spPr bwMode="auto">
          <a:xfrm flipV="1">
            <a:off x="7225665" y="4370768"/>
            <a:ext cx="0" cy="258344"/>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23" name="Straight Arrow Connector 122"/>
          <p:cNvCxnSpPr/>
          <p:nvPr/>
        </p:nvCxnSpPr>
        <p:spPr bwMode="auto">
          <a:xfrm flipV="1">
            <a:off x="8744863" y="4427370"/>
            <a:ext cx="2" cy="1320287"/>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30" name="Straight Arrow Connector 29"/>
          <p:cNvCxnSpPr/>
          <p:nvPr/>
        </p:nvCxnSpPr>
        <p:spPr bwMode="auto">
          <a:xfrm>
            <a:off x="6573522" y="1932648"/>
            <a:ext cx="0" cy="498823"/>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6" name="_s1030"/>
          <p:cNvSpPr>
            <a:spLocks noChangeArrowheads="1"/>
          </p:cNvSpPr>
          <p:nvPr/>
        </p:nvSpPr>
        <p:spPr bwMode="auto">
          <a:xfrm>
            <a:off x="5322201" y="2540000"/>
            <a:ext cx="3126658" cy="745189"/>
          </a:xfrm>
          <a:prstGeom prst="roundRect">
            <a:avLst>
              <a:gd name="adj" fmla="val 16667"/>
            </a:avLst>
          </a:prstGeom>
          <a:solidFill>
            <a:schemeClr val="bg2">
              <a:lumMod val="75000"/>
              <a:lumOff val="25000"/>
            </a:schemeClr>
          </a:solidFill>
          <a:ln w="9525">
            <a:solidFill>
              <a:schemeClr val="tx1"/>
            </a:solidFill>
            <a:round/>
            <a:headEnd/>
            <a:tailEnd/>
          </a:ln>
        </p:spPr>
        <p:txBody>
          <a:bodyPr wrap="none" lIns="62962" tIns="31481" rIns="62962" bIns="31481" anchor="ctr"/>
          <a:lstStyle/>
          <a:p>
            <a:pPr algn="ctr">
              <a:defRPr/>
            </a:pPr>
            <a:endParaRPr lang="en-US" b="1" dirty="0" smtClean="0"/>
          </a:p>
          <a:p>
            <a:pPr algn="ctr">
              <a:defRPr/>
            </a:pPr>
            <a:r>
              <a:rPr lang="en-US" b="1" dirty="0" smtClean="0"/>
              <a:t>OCR, re-typing, markup, </a:t>
            </a:r>
            <a:br>
              <a:rPr lang="en-US" b="1" dirty="0" smtClean="0"/>
            </a:br>
            <a:r>
              <a:rPr lang="en-US" b="1" dirty="0" smtClean="0"/>
              <a:t>extracting images , tables</a:t>
            </a:r>
            <a:br>
              <a:rPr lang="en-US" b="1" dirty="0" smtClean="0"/>
            </a:br>
            <a:endParaRPr lang="bg-BG" b="1" dirty="0"/>
          </a:p>
        </p:txBody>
      </p:sp>
      <p:cxnSp>
        <p:nvCxnSpPr>
          <p:cNvPr id="60" name="Straight Arrow Connector 59"/>
          <p:cNvCxnSpPr/>
          <p:nvPr/>
        </p:nvCxnSpPr>
        <p:spPr bwMode="auto">
          <a:xfrm flipH="1" flipV="1">
            <a:off x="3086100" y="3148445"/>
            <a:ext cx="1828800" cy="89362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
        <p:nvSpPr>
          <p:cNvPr id="26" name="Rectangle 25"/>
          <p:cNvSpPr/>
          <p:nvPr/>
        </p:nvSpPr>
        <p:spPr>
          <a:xfrm>
            <a:off x="3023754" y="2537822"/>
            <a:ext cx="2150919" cy="323165"/>
          </a:xfrm>
          <a:prstGeom prst="rect">
            <a:avLst/>
          </a:prstGeom>
        </p:spPr>
        <p:txBody>
          <a:bodyPr wrap="square">
            <a:spAutoFit/>
          </a:bodyPr>
          <a:lstStyle/>
          <a:p>
            <a:pPr algn="ctr">
              <a:defRPr/>
            </a:pPr>
            <a:r>
              <a:rPr lang="en-US" b="1" dirty="0" smtClean="0"/>
              <a:t>XML IMPORT</a:t>
            </a:r>
            <a:endParaRPr lang="bg-BG" b="1" dirty="0"/>
          </a:p>
        </p:txBody>
      </p:sp>
      <p:cxnSp>
        <p:nvCxnSpPr>
          <p:cNvPr id="28" name="Straight Arrow Connector 27"/>
          <p:cNvCxnSpPr/>
          <p:nvPr/>
        </p:nvCxnSpPr>
        <p:spPr bwMode="auto">
          <a:xfrm flipH="1" flipV="1">
            <a:off x="3054927" y="3252355"/>
            <a:ext cx="1901537" cy="138199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4010"/>
            <a:ext cx="8229600" cy="1143000"/>
          </a:xfrm>
        </p:spPr>
        <p:txBody>
          <a:bodyPr/>
          <a:lstStyle/>
          <a:p>
            <a:r>
              <a:rPr lang="en-US" sz="4800" b="0" dirty="0" smtClean="0">
                <a:solidFill>
                  <a:schemeClr val="tx1"/>
                </a:solidFill>
                <a:latin typeface="Arial" charset="0"/>
                <a:ea typeface="ＭＳ Ｐゴシック" charset="0"/>
                <a:cs typeface="ＭＳ Ｐゴシック" charset="0"/>
              </a:rPr>
              <a:t>What will BDJ publish?</a:t>
            </a:r>
            <a:endParaRPr lang="en-US" sz="4800"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38991" y="1551932"/>
            <a:ext cx="7045036" cy="4425827"/>
          </a:xfrm>
          <a:prstGeom prst="rect">
            <a:avLst/>
          </a:prstGeom>
          <a:noFill/>
        </p:spPr>
        <p:txBody>
          <a:bodyPr wrap="square" rtlCol="0">
            <a:spAutoFit/>
          </a:bodyPr>
          <a:lstStyle/>
          <a:p>
            <a:pPr marL="342900" indent="-342900">
              <a:lnSpc>
                <a:spcPct val="110000"/>
              </a:lnSpc>
              <a:buBlip>
                <a:blip r:embed="rId3"/>
              </a:buBlip>
            </a:pPr>
            <a:r>
              <a:rPr lang="en-US" sz="2600" dirty="0" smtClean="0"/>
              <a:t>Single </a:t>
            </a:r>
            <a:r>
              <a:rPr lang="en-US" sz="2600" dirty="0" err="1" smtClean="0"/>
              <a:t>taxon</a:t>
            </a:r>
            <a:r>
              <a:rPr lang="en-US" sz="2600" dirty="0" smtClean="0"/>
              <a:t> treatments and acts </a:t>
            </a:r>
          </a:p>
          <a:p>
            <a:pPr marL="342900" indent="-342900">
              <a:lnSpc>
                <a:spcPct val="110000"/>
              </a:lnSpc>
              <a:buBlip>
                <a:blip r:embed="rId3"/>
              </a:buBlip>
            </a:pPr>
            <a:r>
              <a:rPr lang="en-US" sz="2600" dirty="0" smtClean="0"/>
              <a:t>Local/regional and habitat checklists, sampling reports, N2K inventories</a:t>
            </a:r>
          </a:p>
          <a:p>
            <a:pPr marL="342900" indent="-342900">
              <a:lnSpc>
                <a:spcPct val="110000"/>
              </a:lnSpc>
              <a:buBlip>
                <a:blip r:embed="rId3"/>
              </a:buBlip>
            </a:pPr>
            <a:r>
              <a:rPr lang="en-US" sz="2600" dirty="0" smtClean="0"/>
              <a:t>Ecological and biological observations on species and communities</a:t>
            </a:r>
          </a:p>
          <a:p>
            <a:pPr marL="342900" indent="-342900">
              <a:lnSpc>
                <a:spcPct val="110000"/>
              </a:lnSpc>
              <a:buBlip>
                <a:blip r:embed="rId3"/>
              </a:buBlip>
            </a:pPr>
            <a:r>
              <a:rPr lang="en-US" sz="2600" dirty="0" smtClean="0"/>
              <a:t>Identification keys </a:t>
            </a:r>
          </a:p>
          <a:p>
            <a:pPr marL="342900" indent="-342900">
              <a:lnSpc>
                <a:spcPct val="110000"/>
              </a:lnSpc>
              <a:buBlip>
                <a:blip r:embed="rId3"/>
              </a:buBlip>
            </a:pPr>
            <a:r>
              <a:rPr lang="en-US" sz="2600" dirty="0" smtClean="0"/>
              <a:t>Data papers describing data</a:t>
            </a:r>
          </a:p>
          <a:p>
            <a:pPr marL="342900" indent="-342900">
              <a:lnSpc>
                <a:spcPct val="110000"/>
              </a:lnSpc>
              <a:buBlip>
                <a:blip r:embed="rId3"/>
              </a:buBlip>
            </a:pPr>
            <a:r>
              <a:rPr lang="en-US" sz="2600" dirty="0" smtClean="0"/>
              <a:t>Descriptions of software tools and work flows </a:t>
            </a:r>
          </a:p>
          <a:p>
            <a:pPr marL="342900" indent="-342900">
              <a:lnSpc>
                <a:spcPct val="110000"/>
              </a:lnSpc>
            </a:pPr>
            <a:endParaRPr lang="en-US" sz="2200" dirty="0"/>
          </a:p>
        </p:txBody>
      </p:sp>
      <p:pic>
        <p:nvPicPr>
          <p:cNvPr id="4" name="Picture 3" descr="BDJ.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984" y="1679632"/>
            <a:ext cx="1710325" cy="2514600"/>
          </a:xfrm>
          <a:prstGeom prst="rect">
            <a:avLst/>
          </a:prstGeom>
          <a:ln>
            <a:solidFill>
              <a:schemeClr val="tx1"/>
            </a:solidFill>
          </a:ln>
        </p:spPr>
      </p:pic>
      <p:sp>
        <p:nvSpPr>
          <p:cNvPr id="7" name="Rectangle 6"/>
          <p:cNvSpPr/>
          <p:nvPr/>
        </p:nvSpPr>
        <p:spPr>
          <a:xfrm>
            <a:off x="7043008" y="4375804"/>
            <a:ext cx="2100992" cy="646331"/>
          </a:xfrm>
          <a:prstGeom prst="rect">
            <a:avLst/>
          </a:prstGeom>
        </p:spPr>
        <p:txBody>
          <a:bodyPr wrap="square">
            <a:spAutoFit/>
          </a:bodyPr>
          <a:lstStyle/>
          <a:p>
            <a:pPr algn="ctr"/>
            <a:r>
              <a:rPr lang="en-US" sz="1800" b="1" dirty="0" smtClean="0">
                <a:solidFill>
                  <a:srgbClr val="FFC000"/>
                </a:solidFill>
              </a:rPr>
              <a:t>Recruiting editors!</a:t>
            </a:r>
          </a:p>
        </p:txBody>
      </p:sp>
      <p:sp>
        <p:nvSpPr>
          <p:cNvPr id="6" name="Rectangle 5"/>
          <p:cNvSpPr/>
          <p:nvPr/>
        </p:nvSpPr>
        <p:spPr>
          <a:xfrm>
            <a:off x="4374573" y="6031468"/>
            <a:ext cx="4769427" cy="523220"/>
          </a:xfrm>
          <a:prstGeom prst="rect">
            <a:avLst/>
          </a:prstGeom>
        </p:spPr>
        <p:txBody>
          <a:bodyPr wrap="square">
            <a:spAutoFit/>
          </a:bodyPr>
          <a:lstStyle/>
          <a:p>
            <a:pPr algn="r"/>
            <a:r>
              <a:rPr lang="en-GB" sz="1400" dirty="0" smtClean="0">
                <a:solidFill>
                  <a:srgbClr val="FFC000"/>
                </a:solidFill>
              </a:rPr>
              <a:t>Editor Application Form </a:t>
            </a:r>
            <a:r>
              <a:rPr lang="en-GB" sz="1400" dirty="0" smtClean="0">
                <a:solidFill>
                  <a:srgbClr val="FFFF00"/>
                </a:solidFill>
              </a:rPr>
              <a:t>http://pensoft.net/journals/bdj/editor_form.html</a:t>
            </a:r>
            <a:endParaRPr lang="bg-BG" sz="1400" dirty="0">
              <a:solidFill>
                <a:srgbClr val="FFFF00"/>
              </a:solidFill>
            </a:endParaRPr>
          </a:p>
        </p:txBody>
      </p:sp>
    </p:spTree>
    <p:extLst>
      <p:ext uri="{BB962C8B-B14F-4D97-AF65-F5344CB8AC3E}">
        <p14:creationId xmlns:p14="http://schemas.microsoft.com/office/powerpoint/2010/main" xmlns="" val="36566952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9947"/>
            <a:ext cx="8229600" cy="1143000"/>
          </a:xfrm>
        </p:spPr>
        <p:txBody>
          <a:bodyPr/>
          <a:lstStyle/>
          <a:p>
            <a:r>
              <a:rPr lang="en-US" sz="4800" b="0" dirty="0" smtClean="0">
                <a:solidFill>
                  <a:schemeClr val="tx1"/>
                </a:solidFill>
                <a:latin typeface="Arial" charset="0"/>
                <a:ea typeface="ＭＳ Ｐゴシック" charset="0"/>
                <a:cs typeface="ＭＳ Ｐゴシック" charset="0"/>
              </a:rPr>
              <a:t>Why publish in BDJ?</a:t>
            </a:r>
            <a:endParaRPr lang="en-US" sz="4800"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54000" y="1670191"/>
            <a:ext cx="6502400" cy="1514261"/>
          </a:xfrm>
          <a:prstGeom prst="rect">
            <a:avLst/>
          </a:prstGeom>
          <a:noFill/>
        </p:spPr>
        <p:txBody>
          <a:bodyPr wrap="square" rtlCol="0">
            <a:spAutoFit/>
          </a:bodyPr>
          <a:lstStyle/>
          <a:p>
            <a:pPr marL="342900" indent="-342900">
              <a:lnSpc>
                <a:spcPct val="110000"/>
              </a:lnSpc>
              <a:buBlip>
                <a:blip r:embed="rId3"/>
              </a:buBlip>
            </a:pPr>
            <a:r>
              <a:rPr lang="en-US" sz="2800" dirty="0" smtClean="0"/>
              <a:t>Not just a journal</a:t>
            </a:r>
          </a:p>
          <a:p>
            <a:pPr marL="342900" indent="-342900">
              <a:lnSpc>
                <a:spcPct val="110000"/>
              </a:lnSpc>
              <a:buBlip>
                <a:blip r:embed="rId3"/>
              </a:buBlip>
            </a:pPr>
            <a:r>
              <a:rPr lang="en-US" sz="2800" dirty="0" smtClean="0"/>
              <a:t>Even not just a data </a:t>
            </a:r>
            <a:r>
              <a:rPr lang="en-US" sz="2800" dirty="0" smtClean="0"/>
              <a:t>journal!</a:t>
            </a:r>
            <a:endParaRPr lang="en-US" sz="2800" dirty="0" smtClean="0"/>
          </a:p>
          <a:p>
            <a:pPr marL="342900" indent="-342900">
              <a:lnSpc>
                <a:spcPct val="110000"/>
              </a:lnSpc>
            </a:pPr>
            <a:endParaRPr lang="en-US" sz="2800" dirty="0"/>
          </a:p>
        </p:txBody>
      </p:sp>
      <p:pic>
        <p:nvPicPr>
          <p:cNvPr id="4" name="Picture 3" descr="BDJ.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44001" y="1680854"/>
            <a:ext cx="1710325" cy="2514600"/>
          </a:xfrm>
          <a:prstGeom prst="rect">
            <a:avLst/>
          </a:prstGeom>
          <a:ln>
            <a:solidFill>
              <a:schemeClr val="tx1"/>
            </a:solidFill>
          </a:ln>
        </p:spPr>
      </p:pic>
      <p:sp>
        <p:nvSpPr>
          <p:cNvPr id="8" name="Rectangle 7"/>
          <p:cNvSpPr/>
          <p:nvPr/>
        </p:nvSpPr>
        <p:spPr>
          <a:xfrm>
            <a:off x="0" y="4269122"/>
            <a:ext cx="9144000" cy="2308324"/>
          </a:xfrm>
          <a:prstGeom prst="rect">
            <a:avLst/>
          </a:prstGeom>
        </p:spPr>
        <p:txBody>
          <a:bodyPr wrap="square">
            <a:spAutoFit/>
          </a:bodyPr>
          <a:lstStyle/>
          <a:p>
            <a:pPr algn="ctr"/>
            <a:r>
              <a:rPr lang="en-US" sz="3600" dirty="0" smtClean="0">
                <a:latin typeface="Arial" charset="0"/>
                <a:ea typeface="ＭＳ Ｐゴシック" charset="0"/>
                <a:cs typeface="ＭＳ Ｐゴシック" charset="0"/>
              </a:rPr>
              <a:t>A work flow and infrastructure  to mobilize, review, publish, store, disseminate, make interoperable, collate and re-use data </a:t>
            </a:r>
            <a:br>
              <a:rPr lang="en-US" sz="3600" dirty="0" smtClean="0">
                <a:latin typeface="Arial" charset="0"/>
                <a:ea typeface="ＭＳ Ｐゴシック" charset="0"/>
                <a:cs typeface="ＭＳ Ｐゴシック" charset="0"/>
              </a:rPr>
            </a:br>
            <a:r>
              <a:rPr lang="en-US" sz="3600" dirty="0" smtClean="0">
                <a:solidFill>
                  <a:srgbClr val="FFC000"/>
                </a:solidFill>
                <a:latin typeface="Arial" charset="0"/>
                <a:ea typeface="ＭＳ Ｐゴシック" charset="0"/>
                <a:cs typeface="ＭＳ Ｐゴシック" charset="0"/>
              </a:rPr>
              <a:t>through the act of publishing!</a:t>
            </a:r>
            <a:endParaRPr lang="bg-BG" sz="3200" dirty="0">
              <a:solidFill>
                <a:srgbClr val="FFC000"/>
              </a:solidFill>
            </a:endParaRPr>
          </a:p>
        </p:txBody>
      </p:sp>
    </p:spTree>
    <p:extLst>
      <p:ext uri="{BB962C8B-B14F-4D97-AF65-F5344CB8AC3E}">
        <p14:creationId xmlns:p14="http://schemas.microsoft.com/office/powerpoint/2010/main" xmlns=""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876100"/>
            <a:ext cx="9144000" cy="1649682"/>
          </a:xfrm>
          <a:prstGeom prst="rect">
            <a:avLst/>
          </a:prstGeom>
          <a:noFill/>
        </p:spPr>
        <p:txBody>
          <a:bodyPr wrap="square" rtlCol="0">
            <a:spAutoFit/>
          </a:bodyPr>
          <a:lstStyle/>
          <a:p>
            <a:pPr marL="342900" indent="-342900" algn="ctr">
              <a:lnSpc>
                <a:spcPct val="110000"/>
              </a:lnSpc>
            </a:pPr>
            <a:r>
              <a:rPr lang="en-US" sz="3200" dirty="0" smtClean="0"/>
              <a:t>Implementation in other domains </a:t>
            </a:r>
            <a:br>
              <a:rPr lang="en-US" sz="3200" dirty="0" smtClean="0"/>
            </a:br>
            <a:r>
              <a:rPr lang="en-US" sz="3200" dirty="0" smtClean="0">
                <a:solidFill>
                  <a:srgbClr val="FFC000"/>
                </a:solidFill>
              </a:rPr>
              <a:t>welcome!</a:t>
            </a:r>
            <a:endParaRPr lang="en-US" sz="3200" dirty="0" smtClean="0">
              <a:solidFill>
                <a:srgbClr val="FFC000"/>
              </a:solidFill>
            </a:endParaRPr>
          </a:p>
          <a:p>
            <a:pPr marL="342900" indent="-342900">
              <a:lnSpc>
                <a:spcPct val="110000"/>
              </a:lnSpc>
            </a:pPr>
            <a:endParaRPr lang="en-US" sz="2800" dirty="0"/>
          </a:p>
        </p:txBody>
      </p:sp>
      <p:pic>
        <p:nvPicPr>
          <p:cNvPr id="4" name="Picture 3" descr="BDJ.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05062" y="688694"/>
            <a:ext cx="2684880" cy="3947436"/>
          </a:xfrm>
          <a:prstGeom prst="rect">
            <a:avLst/>
          </a:prstGeom>
          <a:ln>
            <a:solidFill>
              <a:schemeClr val="tx1"/>
            </a:solidFill>
          </a:ln>
        </p:spPr>
      </p:pic>
    </p:spTree>
    <p:extLst>
      <p:ext uri="{BB962C8B-B14F-4D97-AF65-F5344CB8AC3E}">
        <p14:creationId xmlns:p14="http://schemas.microsoft.com/office/powerpoint/2010/main" xmlns=""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jpg"/>
          <p:cNvPicPr>
            <a:picLocks noChangeAspect="1"/>
          </p:cNvPicPr>
          <p:nvPr/>
        </p:nvPicPr>
        <p:blipFill>
          <a:blip r:embed="rId2" cstate="print"/>
          <a:stretch>
            <a:fillRect/>
          </a:stretch>
        </p:blipFill>
        <p:spPr>
          <a:xfrm>
            <a:off x="1" y="0"/>
            <a:ext cx="9144000" cy="6857999"/>
          </a:xfrm>
          <a:prstGeom prst="rect">
            <a:avLst/>
          </a:prstGeom>
        </p:spPr>
      </p:pic>
      <p:sp>
        <p:nvSpPr>
          <p:cNvPr id="3" name="Rectangle 2"/>
          <p:cNvSpPr/>
          <p:nvPr/>
        </p:nvSpPr>
        <p:spPr>
          <a:xfrm>
            <a:off x="5639957" y="669691"/>
            <a:ext cx="3062057" cy="707886"/>
          </a:xfrm>
          <a:prstGeom prst="rect">
            <a:avLst/>
          </a:prstGeom>
        </p:spPr>
        <p:txBody>
          <a:bodyPr wrap="none">
            <a:spAutoFit/>
          </a:bodyPr>
          <a:lstStyle/>
          <a:p>
            <a:r>
              <a:rPr lang="en-US" sz="4000" dirty="0" smtClean="0">
                <a:solidFill>
                  <a:srgbClr val="FFFF99"/>
                </a:solidFill>
                <a:latin typeface="Arial" charset="0"/>
                <a:ea typeface="ＭＳ Ｐゴシック" charset="0"/>
                <a:cs typeface="ＭＳ Ｐゴシック" charset="0"/>
              </a:rPr>
              <a:t>LOW COST</a:t>
            </a:r>
            <a:r>
              <a:rPr lang="bg-BG" sz="4000" dirty="0" smtClean="0">
                <a:solidFill>
                  <a:srgbClr val="FFFF99"/>
                </a:solidFill>
                <a:latin typeface="Arial" charset="0"/>
                <a:ea typeface="ＭＳ Ｐゴシック" charset="0"/>
                <a:cs typeface="ＭＳ Ｐゴシック" charset="0"/>
              </a:rPr>
              <a:t>!</a:t>
            </a:r>
            <a:endParaRPr lang="bg-BG" sz="4000" dirty="0">
              <a:solidFill>
                <a:srgbClr val="FFFF99"/>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1413510" y="1266825"/>
            <a:ext cx="6900863" cy="707886"/>
          </a:xfrm>
          <a:prstGeom prst="rect">
            <a:avLst/>
          </a:prstGeom>
        </p:spPr>
        <p:txBody>
          <a:bodyPr>
            <a:spAutoFit/>
          </a:bodyPr>
          <a:lstStyle/>
          <a:p>
            <a:pPr marL="534988" indent="-534988">
              <a:spcBef>
                <a:spcPct val="40000"/>
              </a:spcBef>
              <a:buClr>
                <a:schemeClr val="bg2"/>
              </a:buClr>
              <a:buSzPct val="200000"/>
              <a:defRPr/>
            </a:pPr>
            <a:r>
              <a:rPr lang="en-US" sz="4000" b="1" dirty="0">
                <a:solidFill>
                  <a:srgbClr val="FFC000"/>
                </a:solidFill>
                <a:effectLst>
                  <a:outerShdw blurRad="38100" dist="38100" dir="2700000" algn="tl">
                    <a:srgbClr val="000000"/>
                  </a:outerShdw>
                </a:effectLst>
                <a:cs typeface="Times New Roman" charset="0"/>
              </a:rPr>
              <a:t>I</a:t>
            </a:r>
            <a:r>
              <a:rPr lang="en-US" sz="4000" b="1" dirty="0">
                <a:effectLst>
                  <a:outerShdw blurRad="38100" dist="38100" dir="2700000" algn="tl">
                    <a:srgbClr val="000000"/>
                  </a:outerShdw>
                </a:effectLst>
                <a:cs typeface="Times New Roman" charset="0"/>
              </a:rPr>
              <a:t>            </a:t>
            </a:r>
            <a:r>
              <a:rPr lang="bg-BG" sz="4000" b="1" dirty="0">
                <a:solidFill>
                  <a:srgbClr val="FFC000"/>
                </a:solidFill>
                <a:effectLst>
                  <a:outerShdw blurRad="38100" dist="38100" dir="2700000" algn="tl">
                    <a:srgbClr val="000000"/>
                  </a:outerShdw>
                </a:effectLst>
                <a:cs typeface="Times New Roman" charset="0"/>
              </a:rPr>
              <a:t>Open Access</a:t>
            </a:r>
            <a:r>
              <a:rPr lang="bg-BG" sz="4000" b="1" dirty="0" smtClean="0">
                <a:solidFill>
                  <a:srgbClr val="FFC000"/>
                </a:solidFill>
                <a:effectLst>
                  <a:outerShdw blurRad="38100" dist="38100" dir="2700000" algn="tl">
                    <a:srgbClr val="000000"/>
                  </a:outerShdw>
                </a:effectLst>
                <a:cs typeface="Times New Roman" charset="0"/>
              </a:rPr>
              <a:t>!</a:t>
            </a:r>
            <a:endParaRPr lang="en-US" sz="4000" b="1" dirty="0" smtClean="0">
              <a:solidFill>
                <a:srgbClr val="FFC000"/>
              </a:solidFill>
              <a:effectLst>
                <a:outerShdw blurRad="38100" dist="38100" dir="2700000" algn="tl">
                  <a:srgbClr val="000000"/>
                </a:outerShdw>
              </a:effectLst>
              <a:cs typeface="Times New Roman" charset="0"/>
            </a:endParaRPr>
          </a:p>
        </p:txBody>
      </p:sp>
      <p:pic>
        <p:nvPicPr>
          <p:cNvPr id="29699" name="Picture 3"/>
          <p:cNvPicPr>
            <a:picLocks noChangeAspect="1" noChangeArrowheads="1"/>
          </p:cNvPicPr>
          <p:nvPr/>
        </p:nvPicPr>
        <p:blipFill>
          <a:blip r:embed="rId2" cstate="print"/>
          <a:srcRect/>
          <a:stretch>
            <a:fillRect/>
          </a:stretch>
        </p:blipFill>
        <p:spPr bwMode="auto">
          <a:xfrm>
            <a:off x="2223453" y="1002030"/>
            <a:ext cx="1323975" cy="1181100"/>
          </a:xfrm>
          <a:prstGeom prst="rect">
            <a:avLst/>
          </a:prstGeom>
          <a:noFill/>
          <a:ln w="9525">
            <a:noFill/>
            <a:miter lim="800000"/>
            <a:headEnd/>
            <a:tailEnd/>
          </a:ln>
        </p:spPr>
      </p:pic>
      <p:sp>
        <p:nvSpPr>
          <p:cNvPr id="4" name="Rectangle 3"/>
          <p:cNvSpPr/>
          <p:nvPr/>
        </p:nvSpPr>
        <p:spPr>
          <a:xfrm>
            <a:off x="3776455" y="2807824"/>
            <a:ext cx="1253869" cy="646331"/>
          </a:xfrm>
          <a:prstGeom prst="rect">
            <a:avLst/>
          </a:prstGeom>
        </p:spPr>
        <p:txBody>
          <a:bodyPr wrap="none">
            <a:spAutoFit/>
          </a:bodyPr>
          <a:lstStyle/>
          <a:p>
            <a:r>
              <a:rPr lang="en-US" sz="3600" dirty="0" smtClean="0"/>
              <a:t>and</a:t>
            </a:r>
            <a:r>
              <a:rPr lang="en-US" sz="1200" dirty="0" smtClean="0"/>
              <a:t>….</a:t>
            </a:r>
            <a:endParaRPr lang="bg-BG" sz="1200" dirty="0"/>
          </a:p>
        </p:txBody>
      </p:sp>
      <p:pic>
        <p:nvPicPr>
          <p:cNvPr id="7" name="Picture 38" descr="ViBRANT Logo No Text-Large"/>
          <p:cNvPicPr>
            <a:picLocks noChangeAspect="1" noChangeArrowheads="1"/>
          </p:cNvPicPr>
          <p:nvPr/>
        </p:nvPicPr>
        <p:blipFill>
          <a:blip r:embed="rId3" cstate="print"/>
          <a:srcRect/>
          <a:stretch>
            <a:fillRect/>
          </a:stretch>
        </p:blipFill>
        <p:spPr bwMode="auto">
          <a:xfrm>
            <a:off x="3139058" y="2484785"/>
            <a:ext cx="2973508" cy="2210258"/>
          </a:xfrm>
          <a:prstGeom prst="rect">
            <a:avLst/>
          </a:prstGeom>
          <a:noFill/>
        </p:spPr>
      </p:pic>
      <p:sp>
        <p:nvSpPr>
          <p:cNvPr id="8" name="Text Box 32"/>
          <p:cNvSpPr txBox="1">
            <a:spLocks noChangeArrowheads="1"/>
          </p:cNvSpPr>
          <p:nvPr/>
        </p:nvSpPr>
        <p:spPr bwMode="auto">
          <a:xfrm>
            <a:off x="4643044" y="3816626"/>
            <a:ext cx="2085747" cy="461665"/>
          </a:xfrm>
          <a:prstGeom prst="rect">
            <a:avLst/>
          </a:prstGeom>
          <a:noFill/>
          <a:ln w="9525">
            <a:noFill/>
            <a:miter lim="800000"/>
            <a:headEnd/>
            <a:tailEnd/>
          </a:ln>
        </p:spPr>
        <p:txBody>
          <a:bodyPr wrap="square">
            <a:spAutoFit/>
          </a:bodyPr>
          <a:lstStyle/>
          <a:p>
            <a:pPr>
              <a:tabLst>
                <a:tab pos="533400" algn="l"/>
              </a:tabLst>
            </a:pPr>
            <a:r>
              <a:rPr lang="en-US" sz="2400" dirty="0" err="1" smtClean="0">
                <a:latin typeface="Helvetica" pitchFamily="-48" charset="0"/>
              </a:rPr>
              <a:t>ViBRANT</a:t>
            </a:r>
            <a:endParaRPr lang="en-US" sz="1600" dirty="0">
              <a:latin typeface="Helvetica" pitchFamily="-48" charset="0"/>
            </a:endParaRPr>
          </a:p>
        </p:txBody>
      </p:sp>
      <p:pic>
        <p:nvPicPr>
          <p:cNvPr id="9" name="Inhaltsplatzhalter 4" descr="Plazi_books.jpg"/>
          <p:cNvPicPr>
            <a:picLocks noChangeAspect="1"/>
          </p:cNvPicPr>
          <p:nvPr/>
        </p:nvPicPr>
        <p:blipFill>
          <a:blip r:embed="rId4" cstate="print"/>
          <a:srcRect/>
          <a:stretch>
            <a:fillRect/>
          </a:stretch>
        </p:blipFill>
        <p:spPr bwMode="auto">
          <a:xfrm>
            <a:off x="5392882" y="5265839"/>
            <a:ext cx="2241142" cy="1228478"/>
          </a:xfrm>
          <a:prstGeom prst="rect">
            <a:avLst/>
          </a:prstGeom>
          <a:noFill/>
          <a:ln w="9525">
            <a:noFill/>
            <a:miter lim="800000"/>
            <a:headEnd/>
            <a:tailEnd/>
          </a:ln>
          <a:effectLst/>
        </p:spPr>
      </p:pic>
      <p:sp>
        <p:nvSpPr>
          <p:cNvPr id="10" name="Rectangle 9"/>
          <p:cNvSpPr/>
          <p:nvPr/>
        </p:nvSpPr>
        <p:spPr>
          <a:xfrm>
            <a:off x="5369794" y="5283253"/>
            <a:ext cx="718466" cy="323165"/>
          </a:xfrm>
          <a:prstGeom prst="rect">
            <a:avLst/>
          </a:prstGeom>
        </p:spPr>
        <p:txBody>
          <a:bodyPr wrap="none">
            <a:spAutoFit/>
          </a:bodyPr>
          <a:lstStyle/>
          <a:p>
            <a:r>
              <a:rPr lang="en-US" dirty="0" smtClean="0">
                <a:solidFill>
                  <a:schemeClr val="bg1"/>
                </a:solidFill>
                <a:latin typeface="Arial" charset="0"/>
                <a:ea typeface="ＭＳ Ｐゴシック" charset="0"/>
              </a:rPr>
              <a:t>PLAZI</a:t>
            </a:r>
            <a:endParaRPr lang="bg-BG"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3"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6" presetClass="emph" presetSubtype="0" fill="hold" grpId="2" nodeType="withEffect">
                                  <p:stCondLst>
                                    <p:cond delay="0"/>
                                  </p:stCondLst>
                                  <p:childTnLst>
                                    <p:animScale>
                                      <p:cBhvr>
                                        <p:cTn id="19" dur="2000" fill="hold"/>
                                        <p:tgtEl>
                                          <p:spTgt spid="8"/>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2"/>
      <p:bldP spid="8" grpId="3"/>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b="0" dirty="0" smtClean="0">
                <a:solidFill>
                  <a:schemeClr val="tx1"/>
                </a:solidFill>
              </a:rPr>
              <a:t>The paper/PDF impediment</a:t>
            </a:r>
            <a:endParaRPr lang="bg-BG" b="0" dirty="0">
              <a:solidFill>
                <a:schemeClr val="tx1"/>
              </a:solidFill>
            </a:endParaRPr>
          </a:p>
        </p:txBody>
      </p:sp>
      <p:pic>
        <p:nvPicPr>
          <p:cNvPr id="4" name="Picture 3" descr="1-02.jpg"/>
          <p:cNvPicPr>
            <a:picLocks noChangeAspect="1"/>
          </p:cNvPicPr>
          <p:nvPr/>
        </p:nvPicPr>
        <p:blipFill>
          <a:blip r:embed="rId2" cstate="print"/>
          <a:stretch>
            <a:fillRect/>
          </a:stretch>
        </p:blipFill>
        <p:spPr>
          <a:xfrm>
            <a:off x="883919" y="955040"/>
            <a:ext cx="7510411" cy="5902959"/>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 you for your attention.jpg"/>
          <p:cNvPicPr>
            <a:picLocks noChangeAspect="1"/>
          </p:cNvPicPr>
          <p:nvPr/>
        </p:nvPicPr>
        <p:blipFill>
          <a:blip r:embed="rId2" cstate="print"/>
          <a:stretch>
            <a:fillRect/>
          </a:stretch>
        </p:blipFill>
        <p:spPr>
          <a:xfrm>
            <a:off x="493636" y="0"/>
            <a:ext cx="8176606" cy="6858000"/>
          </a:xfrm>
          <a:prstGeom prst="rect">
            <a:avLst/>
          </a:prstGeom>
          <a:ln>
            <a:noFill/>
          </a:ln>
        </p:spPr>
      </p:pic>
      <p:pic>
        <p:nvPicPr>
          <p:cNvPr id="146434" name="Picture 2" descr="BDJ"/>
          <p:cNvPicPr>
            <a:picLocks noChangeAspect="1" noChangeArrowheads="1"/>
          </p:cNvPicPr>
          <p:nvPr/>
        </p:nvPicPr>
        <p:blipFill>
          <a:blip r:embed="rId3" cstate="print"/>
          <a:srcRect/>
          <a:stretch>
            <a:fillRect/>
          </a:stretch>
        </p:blipFill>
        <p:spPr bwMode="auto">
          <a:xfrm>
            <a:off x="1011861" y="5725391"/>
            <a:ext cx="3788739" cy="1132609"/>
          </a:xfrm>
          <a:prstGeom prst="rect">
            <a:avLst/>
          </a:prstGeom>
          <a:noFill/>
          <a:ln w="44450">
            <a:solidFill>
              <a:schemeClr val="tx1"/>
            </a:solidFill>
          </a:ln>
        </p:spPr>
      </p:pic>
      <p:sp>
        <p:nvSpPr>
          <p:cNvPr id="4" name="Rectangle 3"/>
          <p:cNvSpPr/>
          <p:nvPr/>
        </p:nvSpPr>
        <p:spPr>
          <a:xfrm>
            <a:off x="5504876" y="6093745"/>
            <a:ext cx="2810385" cy="323165"/>
          </a:xfrm>
          <a:prstGeom prst="rect">
            <a:avLst/>
          </a:prstGeom>
        </p:spPr>
        <p:txBody>
          <a:bodyPr wrap="none">
            <a:spAutoFit/>
          </a:bodyPr>
          <a:lstStyle/>
          <a:p>
            <a:r>
              <a:rPr lang="en-US" dirty="0" smtClean="0">
                <a:solidFill>
                  <a:srgbClr val="002060"/>
                </a:solidFill>
                <a:latin typeface="Arial" charset="0"/>
                <a:ea typeface="ＭＳ Ｐゴシック" charset="0"/>
                <a:cs typeface="ＭＳ Ｐゴシック" charset="0"/>
              </a:rPr>
              <a:t>Drawings</a:t>
            </a:r>
            <a:r>
              <a:rPr lang="en-US" dirty="0" smtClean="0">
                <a:solidFill>
                  <a:schemeClr val="bg2"/>
                </a:solidFill>
                <a:latin typeface="Arial" charset="0"/>
                <a:ea typeface="ＭＳ Ｐゴシック" charset="0"/>
                <a:cs typeface="ＭＳ Ｐゴシック" charset="0"/>
              </a:rPr>
              <a:t>: </a:t>
            </a:r>
            <a:r>
              <a:rPr lang="en-US" dirty="0" smtClean="0">
                <a:solidFill>
                  <a:srgbClr val="FFFF00"/>
                </a:solidFill>
                <a:latin typeface="Arial" charset="0"/>
                <a:ea typeface="ＭＳ Ｐゴシック" charset="0"/>
                <a:cs typeface="ＭＳ Ｐゴシック" charset="0"/>
              </a:rPr>
              <a:t>slavenapeneva.com</a:t>
            </a:r>
            <a:endParaRPr lang="bg-BG" dirty="0">
              <a:solidFill>
                <a:srgbClr val="FFFF00"/>
              </a:solidFill>
            </a:endParaRPr>
          </a:p>
        </p:txBody>
      </p:sp>
      <p:sp>
        <p:nvSpPr>
          <p:cNvPr id="5" name="Rectangle 4"/>
          <p:cNvSpPr/>
          <p:nvPr/>
        </p:nvSpPr>
        <p:spPr bwMode="auto">
          <a:xfrm>
            <a:off x="987136" y="5694219"/>
            <a:ext cx="3855028" cy="1163781"/>
          </a:xfrm>
          <a:prstGeom prst="rect">
            <a:avLst/>
          </a:prstGeom>
          <a:noFill/>
          <a:ln w="38100" cap="flat" cmpd="sng" algn="ctr">
            <a:solidFill>
              <a:srgbClr val="FFC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467488" y="437588"/>
            <a:ext cx="3833953" cy="5477076"/>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4628023" y="437587"/>
            <a:ext cx="3856219" cy="5489280"/>
          </a:xfrm>
          <a:prstGeom prst="rect">
            <a:avLst/>
          </a:prstGeom>
          <a:noFill/>
          <a:ln w="9525">
            <a:noFill/>
            <a:miter lim="800000"/>
            <a:headEnd/>
            <a:tailEnd/>
          </a:ln>
        </p:spPr>
      </p:pic>
      <p:sp>
        <p:nvSpPr>
          <p:cNvPr id="5" name="Rectangle 4"/>
          <p:cNvSpPr/>
          <p:nvPr/>
        </p:nvSpPr>
        <p:spPr>
          <a:xfrm>
            <a:off x="2355448" y="6037911"/>
            <a:ext cx="4572000" cy="523220"/>
          </a:xfrm>
          <a:prstGeom prst="rect">
            <a:avLst/>
          </a:prstGeom>
        </p:spPr>
        <p:txBody>
          <a:bodyPr>
            <a:spAutoFit/>
          </a:bodyPr>
          <a:lstStyle/>
          <a:p>
            <a:pPr algn="ctr"/>
            <a:r>
              <a:rPr lang="en-US" sz="1400" b="1" dirty="0" smtClean="0"/>
              <a:t>… the burden or OCR, double-keying and markup of paper/PDF literature</a:t>
            </a:r>
            <a:endParaRPr lang="bg-BG" dirty="0"/>
          </a:p>
        </p:txBody>
      </p:sp>
      <p:sp>
        <p:nvSpPr>
          <p:cNvPr id="6" name="Rectangle 5"/>
          <p:cNvSpPr/>
          <p:nvPr/>
        </p:nvSpPr>
        <p:spPr bwMode="auto">
          <a:xfrm>
            <a:off x="1423686" y="2164466"/>
            <a:ext cx="763929" cy="127321"/>
          </a:xfrm>
          <a:prstGeom prst="rect">
            <a:avLst/>
          </a:prstGeom>
          <a:solidFill>
            <a:srgbClr val="C00000">
              <a:alpha val="33000"/>
            </a:srgbClr>
          </a:solidFill>
          <a:ln w="9525" cap="flat" cmpd="sng" algn="ctr">
            <a:solidFill>
              <a:srgbClr val="C00000">
                <a:alpha val="23000"/>
              </a:srgbClr>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8" name="Rectangle 7"/>
          <p:cNvSpPr/>
          <p:nvPr/>
        </p:nvSpPr>
        <p:spPr bwMode="auto">
          <a:xfrm>
            <a:off x="2245487" y="2604304"/>
            <a:ext cx="1157469" cy="150470"/>
          </a:xfrm>
          <a:prstGeom prst="rect">
            <a:avLst/>
          </a:prstGeom>
          <a:solidFill>
            <a:srgbClr val="FFFF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9" name="Rectangle 8"/>
          <p:cNvSpPr/>
          <p:nvPr/>
        </p:nvSpPr>
        <p:spPr bwMode="auto">
          <a:xfrm>
            <a:off x="3541853" y="2465408"/>
            <a:ext cx="474563" cy="115747"/>
          </a:xfrm>
          <a:prstGeom prst="rect">
            <a:avLst/>
          </a:prstGeom>
          <a:solidFill>
            <a:srgbClr val="FF00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0" name="Rectangle 9"/>
          <p:cNvSpPr/>
          <p:nvPr/>
        </p:nvSpPr>
        <p:spPr bwMode="auto">
          <a:xfrm>
            <a:off x="949124" y="2338086"/>
            <a:ext cx="2083443" cy="115747"/>
          </a:xfrm>
          <a:prstGeom prst="rect">
            <a:avLst/>
          </a:prstGeom>
          <a:solidFill>
            <a:srgbClr val="FFC000">
              <a:alpha val="22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2" name="Rectangle 11"/>
          <p:cNvSpPr/>
          <p:nvPr/>
        </p:nvSpPr>
        <p:spPr bwMode="auto">
          <a:xfrm>
            <a:off x="902825" y="2766349"/>
            <a:ext cx="3183038" cy="2118167"/>
          </a:xfrm>
          <a:prstGeom prst="rect">
            <a:avLst/>
          </a:prstGeom>
          <a:solidFill>
            <a:srgbClr val="92D050">
              <a:alpha val="23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3" name="Rectangle 12"/>
          <p:cNvSpPr/>
          <p:nvPr/>
        </p:nvSpPr>
        <p:spPr bwMode="auto">
          <a:xfrm>
            <a:off x="2720051" y="1169043"/>
            <a:ext cx="925974" cy="162046"/>
          </a:xfrm>
          <a:prstGeom prst="rect">
            <a:avLst/>
          </a:prstGeom>
          <a:solidFill>
            <a:srgbClr val="00B050">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4" name="Rectangle 13"/>
          <p:cNvSpPr/>
          <p:nvPr/>
        </p:nvSpPr>
        <p:spPr bwMode="auto">
          <a:xfrm>
            <a:off x="1273215" y="1365813"/>
            <a:ext cx="787079" cy="115746"/>
          </a:xfrm>
          <a:prstGeom prst="rect">
            <a:avLst/>
          </a:prstGeom>
          <a:solidFill>
            <a:srgbClr val="780621">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2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2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160"/>
          </a:xfrm>
        </p:spPr>
        <p:txBody>
          <a:bodyPr/>
          <a:lstStyle/>
          <a:p>
            <a:r>
              <a:rPr lang="en-US" sz="3000" b="0" dirty="0" smtClean="0">
                <a:solidFill>
                  <a:schemeClr val="tx1"/>
                </a:solidFill>
              </a:rPr>
              <a:t>Low uptake of open data publishing/sharing</a:t>
            </a:r>
            <a:endParaRPr lang="bg-BG" sz="3000" b="0" dirty="0">
              <a:solidFill>
                <a:schemeClr val="tx1"/>
              </a:solidFill>
            </a:endParaRPr>
          </a:p>
        </p:txBody>
      </p:sp>
      <p:pic>
        <p:nvPicPr>
          <p:cNvPr id="4" name="Picture 3" descr="1-03.jpg"/>
          <p:cNvPicPr>
            <a:picLocks noChangeAspect="1"/>
          </p:cNvPicPr>
          <p:nvPr/>
        </p:nvPicPr>
        <p:blipFill>
          <a:blip r:embed="rId2" cstate="print"/>
          <a:stretch>
            <a:fillRect/>
          </a:stretch>
        </p:blipFill>
        <p:spPr>
          <a:xfrm>
            <a:off x="833119" y="833121"/>
            <a:ext cx="7665531" cy="6024879"/>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46557</TotalTime>
  <Words>1834</Words>
  <Application>Microsoft Office PowerPoint</Application>
  <PresentationFormat>On-screen Show (4:3)</PresentationFormat>
  <Paragraphs>189</Paragraphs>
  <Slides>70</Slides>
  <Notes>9</Notes>
  <HiddenSlides>2</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Stream</vt:lpstr>
      <vt:lpstr>Revolution in publication:  Data and text publishing integrated  in the Biodiversity Data Journal</vt:lpstr>
      <vt:lpstr>Revolution? Again?? </vt:lpstr>
      <vt:lpstr> …but if there is a bottleneck,  then expect   a revolution!</vt:lpstr>
      <vt:lpstr>The “Publishing Bottleneck in Biodiversity”?  What is that?</vt:lpstr>
      <vt:lpstr>Massive sampling/data gathering</vt:lpstr>
      <vt:lpstr>‘Dark Taxa’ increase dramatically! </vt:lpstr>
      <vt:lpstr>The paper/PDF impediment</vt:lpstr>
      <vt:lpstr>Slide 8</vt:lpstr>
      <vt:lpstr>Low uptake of open data publishing/sharing</vt:lpstr>
      <vt:lpstr>The “impact factor” pressure</vt:lpstr>
      <vt:lpstr>Slide 11</vt:lpstr>
      <vt:lpstr>Slide 12</vt:lpstr>
      <vt:lpstr>The “peer review” pressure</vt:lpstr>
      <vt:lpstr>The solution?</vt:lpstr>
      <vt:lpstr>Slide 15</vt:lpstr>
      <vt:lpstr>Slide 16</vt:lpstr>
      <vt:lpstr>Launch date       http://biodiversitydatajournal.com</vt:lpstr>
      <vt:lpstr>Novel concepts</vt:lpstr>
      <vt:lpstr>How BDJ does that?</vt:lpstr>
      <vt:lpstr>Novel work flows</vt:lpstr>
      <vt:lpstr>Slide 21</vt:lpstr>
      <vt:lpstr>Slide 22</vt:lpstr>
      <vt:lpstr>Slide 23</vt:lpstr>
      <vt:lpstr>Slide 24</vt:lpstr>
      <vt:lpstr>Slide 25</vt:lpstr>
      <vt:lpstr>Structure of the checklist filed</vt:lpstr>
      <vt:lpstr>External links</vt:lpstr>
      <vt:lpstr>Import DwC data</vt:lpstr>
      <vt:lpstr>DwC Template</vt:lpstr>
      <vt:lpstr>Slide 30</vt:lpstr>
      <vt:lpstr>Slide 31</vt:lpstr>
      <vt:lpstr>DwC terms visible in text</vt:lpstr>
      <vt:lpstr>Compose plates</vt:lpstr>
      <vt:lpstr>Slide 34</vt:lpstr>
      <vt:lpstr>Slide 35</vt:lpstr>
      <vt:lpstr>Slide 36</vt:lpstr>
      <vt:lpstr>Slide 37</vt:lpstr>
      <vt:lpstr>Slide 38</vt:lpstr>
      <vt:lpstr>Slide 39</vt:lpstr>
      <vt:lpstr>No author guidelines! The tool will guide you! </vt:lpstr>
      <vt:lpstr>Authors do not need to markup or hyperlink anything! It is done by the tool!</vt:lpstr>
      <vt:lpstr>No layout stage!</vt:lpstr>
      <vt:lpstr>Novel work flows</vt:lpstr>
      <vt:lpstr>Slide 44</vt:lpstr>
      <vt:lpstr>Slide 45</vt:lpstr>
      <vt:lpstr>Slide 46</vt:lpstr>
      <vt:lpstr>Now imagine…</vt:lpstr>
      <vt:lpstr>Consolidated Reviewers’ Version</vt:lpstr>
      <vt:lpstr>Novel work flow</vt:lpstr>
      <vt:lpstr>Slide 50</vt:lpstr>
      <vt:lpstr>Article metadata</vt:lpstr>
      <vt:lpstr>Download data</vt:lpstr>
      <vt:lpstr>Map localities</vt:lpstr>
      <vt:lpstr>Taxa and their usages</vt:lpstr>
      <vt:lpstr>Taxon profile</vt:lpstr>
      <vt:lpstr>Taxon profile</vt:lpstr>
      <vt:lpstr>Tables and Figures</vt:lpstr>
      <vt:lpstr>References</vt:lpstr>
      <vt:lpstr>Slide 59</vt:lpstr>
      <vt:lpstr>Slide 60</vt:lpstr>
      <vt:lpstr>Possible solution for “dark” taxa </vt:lpstr>
      <vt:lpstr>Automated pre-publication registration of new taxon names</vt:lpstr>
      <vt:lpstr>Re-publishing of legacy literature</vt:lpstr>
      <vt:lpstr>What will BDJ publish?</vt:lpstr>
      <vt:lpstr>Why publish in BDJ?</vt:lpstr>
      <vt:lpstr>Slide 66</vt:lpstr>
      <vt:lpstr>Slide 67</vt:lpstr>
      <vt:lpstr>Slide 68</vt:lpstr>
      <vt:lpstr>Slide 69</vt:lpstr>
      <vt:lpstr>Slide 70</vt:lpstr>
    </vt:vector>
  </TitlesOfParts>
  <Company>Pensoft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Lyubomir</cp:lastModifiedBy>
  <cp:revision>1140</cp:revision>
  <dcterms:created xsi:type="dcterms:W3CDTF">2009-05-17T12:46:22Z</dcterms:created>
  <dcterms:modified xsi:type="dcterms:W3CDTF">2013-09-04T09:42:01Z</dcterms:modified>
</cp:coreProperties>
</file>